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Default Extension="fntdata" ContentType="application/x-fontdata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Open Sans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Brian Goldstei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8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jcj.org/Next-Generation-Fellowship.html" TargetMode="External"/><Relationship Id="rId4" Type="http://schemas.openxmlformats.org/officeDocument/2006/relationships/hyperlink" Target="http://www.cjcj.org/Next-Generation-Fellowship/Who-are-CJCJ-and-MILPA-.html" TargetMode="External"/><Relationship Id="rId5" Type="http://schemas.openxmlformats.org/officeDocument/2006/relationships/hyperlink" Target="http://www.cjcj.org/Next-Generation-Fellowship/How-to-Apply.html" TargetMode="External"/><Relationship Id="rId6" Type="http://schemas.openxmlformats.org/officeDocument/2006/relationships/hyperlink" Target="http://www.cjcj.org/Next-Generation-Fellowship/FAQs.html" TargetMode="External"/><Relationship Id="rId7" Type="http://schemas.openxmlformats.org/officeDocument/2006/relationships/hyperlink" Target="http://www.cjcj.org/Next-Generation-Fellowship/May-9th-Webinar.html" TargetMode="External"/><Relationship Id="rId8" Type="http://schemas.openxmlformats.org/officeDocument/2006/relationships/hyperlink" Target="https://docs.google.com/forms/d/e/1FAIpQLSfiG1BjI6qj4yR3DMKqeYbTGhtJqgHuMuf4qmhfqlyhR903jQ/viewform?c=0&amp;w=1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lpacollective.org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.cjcj.org/Direct-services.html" TargetMode="External"/><Relationship Id="rId5" Type="http://schemas.openxmlformats.org/officeDocument/2006/relationships/hyperlink" Target="www.cjcj.org" TargetMode="External"/><Relationship Id="rId6" Type="http://schemas.openxmlformats.org/officeDocument/2006/relationships/hyperlink" Target="http://www.cjcj.org/Technical-assistance.html" TargetMode="External"/><Relationship Id="rId7" Type="http://schemas.openxmlformats.org/officeDocument/2006/relationships/hyperlink" Target="http://www.cjcj.org/Policy-analysi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cjcj.org/Next-Generation-Fellowship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cjcj.org/Next-Generation-Fellowship/How-to-Appl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 descr="next_generation_fellowship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2581"/>
            <a:ext cx="9305635" cy="247014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 rot="5400000">
            <a:off x="2732863" y="285230"/>
            <a:ext cx="3839905" cy="9305638"/>
          </a:xfrm>
          <a:prstGeom prst="rect">
            <a:avLst/>
          </a:prstGeom>
          <a:gradFill>
            <a:gsLst>
              <a:gs pos="0">
                <a:srgbClr val="FF4233"/>
              </a:gs>
              <a:gs pos="64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-11547" y="3636817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professional and personal development opportunity for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emerging leaders who are formerly incarcerated or justice-involved. </a:t>
            </a:r>
          </a:p>
        </p:txBody>
      </p:sp>
      <p:sp>
        <p:nvSpPr>
          <p:cNvPr id="87" name="Shape 87"/>
          <p:cNvSpPr/>
          <p:nvPr/>
        </p:nvSpPr>
        <p:spPr>
          <a:xfrm rot="-5400000">
            <a:off x="3818143" y="-4893367"/>
            <a:ext cx="1657802" cy="9317183"/>
          </a:xfrm>
          <a:prstGeom prst="rect">
            <a:avLst/>
          </a:prstGeom>
          <a:gradFill>
            <a:gsLst>
              <a:gs pos="0">
                <a:srgbClr val="FF4233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0" y="5022273"/>
            <a:ext cx="9132453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Presenters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Erica Webster, Center on Juvenile and Criminal Justice (CJCJ)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John Pineda, Motivating Individual Leadership for Public Advancement (MILPA)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 b="1">
                <a:highlight>
                  <a:srgbClr val="FFFFFF"/>
                </a:highlight>
              </a:rPr>
              <a:t>Do I have to be formerly incarcerated to be eligible? 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>
                <a:highlight>
                  <a:srgbClr val="FFFFFF"/>
                </a:highlight>
              </a:rPr>
              <a:t>No, having served time in a youth facility, jail or prison is not required to be eligible for this fellowship. However, the goal of this fellowship is to develop skills of individuals with justice-involvement and build on these experiences for advocacy. Some level of justice-involvement is required, whether this includes you or a family member. 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 b="1">
                <a:highlight>
                  <a:srgbClr val="FFFFFF"/>
                </a:highlight>
              </a:rPr>
              <a:t>Can I save and resume my application at a later time? 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>
                <a:highlight>
                  <a:srgbClr val="FFFFFF"/>
                </a:highlight>
              </a:rPr>
              <a:t>No, the application must be completed and submitted all at once. However, you can view the entire application so you can prepare the required materials ahead of time before submitting. 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 b="1">
                <a:highlight>
                  <a:srgbClr val="FFFFFF"/>
                </a:highlight>
              </a:rPr>
              <a:t>Who should I include as a reference? 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>
                <a:highlight>
                  <a:srgbClr val="FFFFFF"/>
                </a:highlight>
              </a:rPr>
              <a:t>We would prefer a professional or academic reference that does not include friends or family. Examples could include teachers, mentors, volunteer supervisors, managers or employers. 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 b="1">
                <a:highlight>
                  <a:srgbClr val="FFFFFF"/>
                </a:highlight>
              </a:rPr>
              <a:t>How many fellows will be accepted into this program? 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>
                <a:highlight>
                  <a:srgbClr val="FFFFFF"/>
                </a:highlight>
              </a:rPr>
              <a:t>A maximum of 12 applicants will be selected.  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0" y="338282"/>
            <a:ext cx="6519334" cy="639617"/>
          </a:xfrm>
          <a:prstGeom prst="rect">
            <a:avLst/>
          </a:prstGeom>
          <a:gradFill>
            <a:gsLst>
              <a:gs pos="0">
                <a:srgbClr val="FFF1B0"/>
              </a:gs>
              <a:gs pos="51000">
                <a:srgbClr val="FFF1B0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pen Sans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lang="en-US" sz="3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FAQs</a:t>
            </a:r>
          </a:p>
        </p:txBody>
      </p:sp>
      <p:sp>
        <p:nvSpPr>
          <p:cNvPr id="211" name="Shape 211"/>
          <p:cNvSpPr/>
          <p:nvPr/>
        </p:nvSpPr>
        <p:spPr>
          <a:xfrm rot="5400000">
            <a:off x="4629958" y="-3648229"/>
            <a:ext cx="45718" cy="9305638"/>
          </a:xfrm>
          <a:prstGeom prst="rect">
            <a:avLst/>
          </a:prstGeom>
          <a:gradFill>
            <a:gsLst>
              <a:gs pos="0">
                <a:srgbClr val="1CBECA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/>
          <p:nvPr/>
        </p:nvSpPr>
        <p:spPr>
          <a:xfrm rot="5400000">
            <a:off x="4632276" y="-4337397"/>
            <a:ext cx="45718" cy="9305638"/>
          </a:xfrm>
          <a:prstGeom prst="rect">
            <a:avLst/>
          </a:prstGeom>
          <a:gradFill>
            <a:gsLst>
              <a:gs pos="0">
                <a:srgbClr val="1CBECA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/>
          <p:nvPr/>
        </p:nvSpPr>
        <p:spPr>
          <a:xfrm rot="5400000">
            <a:off x="4625923" y="-3602812"/>
            <a:ext cx="45718" cy="9305638"/>
          </a:xfrm>
          <a:prstGeom prst="rect">
            <a:avLst/>
          </a:prstGeom>
          <a:gradFill>
            <a:gsLst>
              <a:gs pos="0">
                <a:srgbClr val="212D37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/>
          <p:nvPr/>
        </p:nvSpPr>
        <p:spPr>
          <a:xfrm rot="5400000">
            <a:off x="4625926" y="-4383117"/>
            <a:ext cx="45718" cy="9305638"/>
          </a:xfrm>
          <a:prstGeom prst="rect">
            <a:avLst/>
          </a:prstGeom>
          <a:gradFill>
            <a:gsLst>
              <a:gs pos="0">
                <a:srgbClr val="212D37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/>
          <p:nvPr/>
        </p:nvSpPr>
        <p:spPr>
          <a:xfrm rot="5400000">
            <a:off x="4623608" y="-4425027"/>
            <a:ext cx="45718" cy="9305638"/>
          </a:xfrm>
          <a:prstGeom prst="rect">
            <a:avLst/>
          </a:prstGeom>
          <a:gradFill>
            <a:gsLst>
              <a:gs pos="0">
                <a:srgbClr val="FF4233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/>
          <p:nvPr/>
        </p:nvSpPr>
        <p:spPr>
          <a:xfrm rot="5400000">
            <a:off x="4623608" y="-3557092"/>
            <a:ext cx="45718" cy="9305638"/>
          </a:xfrm>
          <a:prstGeom prst="rect">
            <a:avLst/>
          </a:prstGeom>
          <a:gradFill>
            <a:gsLst>
              <a:gs pos="0">
                <a:srgbClr val="FF4233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400" b="1"/>
              <a:t>Next Generation Fellowship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4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http://www.cjcj.org/Next-Generation-Fellowship.html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highlight>
                <a:srgbClr val="FFFFFF"/>
              </a:highlight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400" b="1">
                <a:highlight>
                  <a:srgbClr val="FFFFFF"/>
                </a:highlight>
              </a:rPr>
              <a:t>CJCJ-MILPA Partnership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4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http://www.cjcj.org/Next-Generation-Fellowship/Who-are-CJCJ-and-MILPA-.html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highlight>
                <a:srgbClr val="FFFFFF"/>
              </a:highlight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400" b="1">
                <a:highlight>
                  <a:srgbClr val="FFFFFF"/>
                </a:highlight>
              </a:rPr>
              <a:t>How to Apply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40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http://www.cjcj.org/Next-Generation-Fellowship/How-to-Apply.html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highlight>
                <a:srgbClr val="FFFFFF"/>
              </a:highlight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400" b="1">
                <a:highlight>
                  <a:srgbClr val="FFFFFF"/>
                </a:highlight>
              </a:rPr>
              <a:t>FAQs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40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http://www.cjcj.org/Next-Generation-Fellowship/FAQs.html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highlight>
                <a:srgbClr val="FFFFFF"/>
              </a:highlight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400" b="1">
                <a:highlight>
                  <a:srgbClr val="FFFFFF"/>
                </a:highlight>
              </a:rPr>
              <a:t>Webinar Recording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400" u="sng">
                <a:solidFill>
                  <a:schemeClr val="hlink"/>
                </a:solidFill>
                <a:highlight>
                  <a:srgbClr val="FFFFFF"/>
                </a:highlight>
                <a:hlinkClick r:id="rId7"/>
              </a:rPr>
              <a:t>http://www.cjcj.org/Next-Generation-Fellowship/May-9th-Webinar.html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highlight>
                <a:srgbClr val="FFFFFF"/>
              </a:highlight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400" b="1">
                <a:highlight>
                  <a:srgbClr val="FFFFFF"/>
                </a:highlight>
              </a:rPr>
              <a:t>Application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400" u="sng">
                <a:solidFill>
                  <a:schemeClr val="hlink"/>
                </a:solidFill>
                <a:highlight>
                  <a:srgbClr val="FFFFFF"/>
                </a:highlight>
                <a:hlinkClick r:id="rId8"/>
              </a:rPr>
              <a:t>https://docs.google.com/forms/d/e/1FAIpQLSfiG1BjI6qj4yR3DMKqeYbTGhtJqgHuMuf4qmhfqlyhR903jQ/viewform?c=0&amp;w=1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highlight>
                <a:srgbClr val="FFFFFF"/>
              </a:highlight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400">
                <a:highlight>
                  <a:srgbClr val="FFFFFF"/>
                </a:highlight>
              </a:rPr>
              <a:t>Contact </a:t>
            </a:r>
            <a:r>
              <a:rPr lang="en-US" sz="1400">
                <a:solidFill>
                  <a:srgbClr val="267ACC"/>
                </a:solidFill>
                <a:highlight>
                  <a:srgbClr val="FFFFFF"/>
                </a:highlight>
              </a:rPr>
              <a:t>nextgenfellowhshipcal@gmail.com</a:t>
            </a:r>
            <a:r>
              <a:rPr lang="en-US" sz="1400">
                <a:highlight>
                  <a:srgbClr val="FFFFFF"/>
                </a:highlight>
              </a:rPr>
              <a:t> with questions.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highlight>
                <a:srgbClr val="FFFFFF"/>
              </a:highlight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highlight>
                <a:srgbClr val="FFFFFF"/>
              </a:highlight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highlight>
                <a:srgbClr val="FFFFFF"/>
              </a:highlight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0" y="338282"/>
            <a:ext cx="6519299" cy="639600"/>
          </a:xfrm>
          <a:prstGeom prst="rect">
            <a:avLst/>
          </a:prstGeom>
          <a:gradFill>
            <a:gsLst>
              <a:gs pos="0">
                <a:srgbClr val="FFF1B0"/>
              </a:gs>
              <a:gs pos="51000">
                <a:srgbClr val="FFF1B0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pen Sans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lang="en-US" sz="3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Resources</a:t>
            </a:r>
          </a:p>
        </p:txBody>
      </p:sp>
      <p:sp>
        <p:nvSpPr>
          <p:cNvPr id="223" name="Shape 223"/>
          <p:cNvSpPr/>
          <p:nvPr/>
        </p:nvSpPr>
        <p:spPr>
          <a:xfrm rot="5400000">
            <a:off x="4629987" y="-3648319"/>
            <a:ext cx="45600" cy="9305700"/>
          </a:xfrm>
          <a:prstGeom prst="rect">
            <a:avLst/>
          </a:prstGeom>
          <a:gradFill>
            <a:gsLst>
              <a:gs pos="0">
                <a:srgbClr val="1CBECA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/>
          <p:nvPr/>
        </p:nvSpPr>
        <p:spPr>
          <a:xfrm rot="5400000">
            <a:off x="4632304" y="-4337487"/>
            <a:ext cx="45600" cy="9305700"/>
          </a:xfrm>
          <a:prstGeom prst="rect">
            <a:avLst/>
          </a:prstGeom>
          <a:gradFill>
            <a:gsLst>
              <a:gs pos="0">
                <a:srgbClr val="1CBECA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/>
          <p:nvPr/>
        </p:nvSpPr>
        <p:spPr>
          <a:xfrm rot="5400000">
            <a:off x="4625952" y="-3602902"/>
            <a:ext cx="45600" cy="9305700"/>
          </a:xfrm>
          <a:prstGeom prst="rect">
            <a:avLst/>
          </a:prstGeom>
          <a:gradFill>
            <a:gsLst>
              <a:gs pos="0">
                <a:srgbClr val="212D37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/>
          <p:nvPr/>
        </p:nvSpPr>
        <p:spPr>
          <a:xfrm rot="5400000">
            <a:off x="4625954" y="-4383207"/>
            <a:ext cx="45600" cy="9305700"/>
          </a:xfrm>
          <a:prstGeom prst="rect">
            <a:avLst/>
          </a:prstGeom>
          <a:gradFill>
            <a:gsLst>
              <a:gs pos="0">
                <a:srgbClr val="212D37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/>
          <p:nvPr/>
        </p:nvSpPr>
        <p:spPr>
          <a:xfrm rot="5400000">
            <a:off x="4623637" y="-4425117"/>
            <a:ext cx="45600" cy="9305700"/>
          </a:xfrm>
          <a:prstGeom prst="rect">
            <a:avLst/>
          </a:prstGeom>
          <a:gradFill>
            <a:gsLst>
              <a:gs pos="0">
                <a:srgbClr val="FF4233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/>
          <p:nvPr/>
        </p:nvSpPr>
        <p:spPr>
          <a:xfrm rot="5400000">
            <a:off x="4623637" y="-3557182"/>
            <a:ext cx="45600" cy="9305700"/>
          </a:xfrm>
          <a:prstGeom prst="rect">
            <a:avLst/>
          </a:prstGeom>
          <a:gradFill>
            <a:gsLst>
              <a:gs pos="0">
                <a:srgbClr val="FF4233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92050" y="280138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>
                <a:solidFill>
                  <a:srgbClr val="FF4233"/>
                </a:solidFill>
              </a:rPr>
              <a:t>Questions?</a:t>
            </a:r>
          </a:p>
        </p:txBody>
      </p:sp>
      <p:pic>
        <p:nvPicPr>
          <p:cNvPr id="234" name="Shape 234" descr="MILPA CJCJ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33400" y="0"/>
            <a:ext cx="2427174" cy="126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 descr="MILPA CJCJ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8449" y="54674"/>
            <a:ext cx="2427174" cy="126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 descr="MILPA CJCJ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5624" y="54674"/>
            <a:ext cx="2427174" cy="126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 descr="MILPA CJCJ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2624" y="54674"/>
            <a:ext cx="2427174" cy="126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 descr="MILPA CJCJ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86600" y="5547774"/>
            <a:ext cx="2427174" cy="126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 descr="MILPA CJCJ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574" y="5547774"/>
            <a:ext cx="2427174" cy="126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 descr="MILPA CJCJ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8524" y="5547774"/>
            <a:ext cx="2427174" cy="126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 descr="MILPA CJCJ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8724" y="5547774"/>
            <a:ext cx="2427174" cy="126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 descr="MILPA CJCJ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2124" y="5547774"/>
            <a:ext cx="2427174" cy="126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940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>
                <a:solidFill>
                  <a:srgbClr val="000000"/>
                </a:solidFill>
              </a:rPr>
              <a:t>Asking questions via webinar: 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sz="2400">
                <a:solidFill>
                  <a:srgbClr val="000000"/>
                </a:solidFill>
              </a:rPr>
              <a:t>Open the chat window 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sz="2400">
                <a:solidFill>
                  <a:srgbClr val="000000"/>
                </a:solidFill>
              </a:rPr>
              <a:t>Address questions to “Everyone”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sz="2400">
                <a:solidFill>
                  <a:srgbClr val="000000"/>
                </a:solidFill>
              </a:rPr>
              <a:t>Q&amp;A at the end of the presentation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>
                <a:solidFill>
                  <a:srgbClr val="000000"/>
                </a:solidFill>
              </a:rPr>
              <a:t>Ask questions through phone attendance: 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sz="2400">
                <a:solidFill>
                  <a:srgbClr val="000000"/>
                </a:solidFill>
              </a:rPr>
              <a:t>Please email questions to 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</a:rPr>
              <a:t>nextgenfellowshipcal@gmail.com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0" y="338282"/>
            <a:ext cx="6519334" cy="639617"/>
          </a:xfrm>
          <a:prstGeom prst="rect">
            <a:avLst/>
          </a:prstGeom>
          <a:gradFill>
            <a:gsLst>
              <a:gs pos="0">
                <a:srgbClr val="FFF1B0"/>
              </a:gs>
              <a:gs pos="51000">
                <a:srgbClr val="FFF1B0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pen Sans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lang="en-US" sz="3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Instructions</a:t>
            </a:r>
          </a:p>
        </p:txBody>
      </p:sp>
      <p:sp>
        <p:nvSpPr>
          <p:cNvPr id="95" name="Shape 95"/>
          <p:cNvSpPr/>
          <p:nvPr/>
        </p:nvSpPr>
        <p:spPr>
          <a:xfrm rot="5400000">
            <a:off x="4629958" y="-3648229"/>
            <a:ext cx="45718" cy="9305638"/>
          </a:xfrm>
          <a:prstGeom prst="rect">
            <a:avLst/>
          </a:prstGeom>
          <a:gradFill>
            <a:gsLst>
              <a:gs pos="0">
                <a:srgbClr val="1CBECA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/>
          <p:nvPr/>
        </p:nvSpPr>
        <p:spPr>
          <a:xfrm rot="5400000">
            <a:off x="4632276" y="-4337397"/>
            <a:ext cx="45718" cy="9305638"/>
          </a:xfrm>
          <a:prstGeom prst="rect">
            <a:avLst/>
          </a:prstGeom>
          <a:gradFill>
            <a:gsLst>
              <a:gs pos="0">
                <a:srgbClr val="1CBECA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/>
          <p:nvPr/>
        </p:nvSpPr>
        <p:spPr>
          <a:xfrm rot="5400000">
            <a:off x="4625923" y="-3602812"/>
            <a:ext cx="45718" cy="9305638"/>
          </a:xfrm>
          <a:prstGeom prst="rect">
            <a:avLst/>
          </a:prstGeom>
          <a:gradFill>
            <a:gsLst>
              <a:gs pos="0">
                <a:srgbClr val="212D37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/>
          <p:nvPr/>
        </p:nvSpPr>
        <p:spPr>
          <a:xfrm rot="5400000">
            <a:off x="4625926" y="-4383117"/>
            <a:ext cx="45718" cy="9305638"/>
          </a:xfrm>
          <a:prstGeom prst="rect">
            <a:avLst/>
          </a:prstGeom>
          <a:gradFill>
            <a:gsLst>
              <a:gs pos="0">
                <a:srgbClr val="212D37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/>
          <p:nvPr/>
        </p:nvSpPr>
        <p:spPr>
          <a:xfrm rot="5400000">
            <a:off x="4623608" y="-4425027"/>
            <a:ext cx="45718" cy="9305638"/>
          </a:xfrm>
          <a:prstGeom prst="rect">
            <a:avLst/>
          </a:prstGeom>
          <a:gradFill>
            <a:gsLst>
              <a:gs pos="0">
                <a:srgbClr val="FF4233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/>
          <p:nvPr/>
        </p:nvSpPr>
        <p:spPr>
          <a:xfrm rot="5400000">
            <a:off x="4623608" y="-3557092"/>
            <a:ext cx="45718" cy="9305638"/>
          </a:xfrm>
          <a:prstGeom prst="rect">
            <a:avLst/>
          </a:prstGeom>
          <a:gradFill>
            <a:gsLst>
              <a:gs pos="0">
                <a:srgbClr val="FF4233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457199" y="1122125"/>
            <a:ext cx="6062100" cy="54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744535"/>
            <a:ext cx="8229600" cy="491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-203200" algn="l" rtl="0">
              <a:spcBef>
                <a:spcPts val="0"/>
              </a:spcBef>
              <a:buClr>
                <a:schemeClr val="dk1"/>
              </a:buClr>
              <a:buSzPct val="133333"/>
              <a:buFont typeface="Arial"/>
              <a:buNone/>
            </a:pPr>
            <a:r>
              <a:rPr lang="en-US" sz="2400" b="1" dirty="0"/>
              <a:t>Foundation </a:t>
            </a:r>
          </a:p>
          <a:p>
            <a:pPr marL="0" marR="0" lvl="0" indent="-203200" algn="l" rtl="0">
              <a:spcBef>
                <a:spcPts val="0"/>
              </a:spcBef>
              <a:buClr>
                <a:schemeClr val="dk1"/>
              </a:buClr>
              <a:buSzPct val="133333"/>
              <a:buFont typeface="Arial"/>
              <a:buNone/>
            </a:pPr>
            <a:r>
              <a:rPr lang="en-US" sz="2400" dirty="0"/>
              <a:t>Brief History of MILPA inception</a:t>
            </a:r>
          </a:p>
          <a:p>
            <a:pPr marL="0" marR="0" lvl="0" indent="-203200" algn="l" rtl="0">
              <a:spcBef>
                <a:spcPts val="0"/>
              </a:spcBef>
              <a:buClr>
                <a:schemeClr val="dk1"/>
              </a:buClr>
              <a:buSzPct val="133333"/>
              <a:buFont typeface="Arial"/>
              <a:buNone/>
            </a:pPr>
            <a:r>
              <a:rPr lang="en-US" sz="2400" dirty="0"/>
              <a:t>Composition of Members</a:t>
            </a:r>
          </a:p>
          <a:p>
            <a:pPr marL="0" marR="0" lvl="0" indent="-203200" algn="l" rtl="0">
              <a:spcBef>
                <a:spcPts val="0"/>
              </a:spcBef>
              <a:buClr>
                <a:schemeClr val="dk1"/>
              </a:buClr>
              <a:buSzPct val="133333"/>
              <a:buFont typeface="Arial"/>
              <a:buNone/>
            </a:pPr>
            <a:endParaRPr sz="2400" dirty="0"/>
          </a:p>
          <a:p>
            <a:pPr marL="0" marR="0" lvl="0" indent="-203200" algn="l" rtl="0">
              <a:spcBef>
                <a:spcPts val="0"/>
              </a:spcBef>
              <a:buClr>
                <a:schemeClr val="dk1"/>
              </a:buClr>
              <a:buSzPct val="133333"/>
              <a:buFont typeface="Arial"/>
              <a:buNone/>
            </a:pPr>
            <a:r>
              <a:rPr lang="en-US" sz="2400" b="1" dirty="0"/>
              <a:t>Theory</a:t>
            </a:r>
          </a:p>
          <a:p>
            <a:pPr marL="0" marR="0" lvl="0" indent="-203200" algn="l" rtl="0">
              <a:spcBef>
                <a:spcPts val="0"/>
              </a:spcBef>
              <a:buClr>
                <a:schemeClr val="dk1"/>
              </a:buClr>
              <a:buSzPct val="133333"/>
              <a:buFont typeface="Arial"/>
              <a:buNone/>
            </a:pPr>
            <a:r>
              <a:rPr lang="en-US" sz="2400" dirty="0"/>
              <a:t>Culture Consciousness Movement Building</a:t>
            </a:r>
          </a:p>
          <a:p>
            <a:pPr marL="0" marR="0" lvl="0" indent="-203200" algn="l" rtl="0">
              <a:spcBef>
                <a:spcPts val="0"/>
              </a:spcBef>
              <a:buClr>
                <a:schemeClr val="dk1"/>
              </a:buClr>
              <a:buSzPct val="133333"/>
              <a:buFont typeface="Arial"/>
              <a:buNone/>
            </a:pPr>
            <a:r>
              <a:rPr lang="en-US" sz="2400" dirty="0"/>
              <a:t>Cultivating </a:t>
            </a:r>
            <a:r>
              <a:rPr lang="en-US" sz="2400" dirty="0" err="1"/>
              <a:t>Changemakers</a:t>
            </a:r>
            <a:r>
              <a:rPr lang="en-US" sz="2400" dirty="0"/>
              <a:t> for the Next 7 Generations</a:t>
            </a:r>
          </a:p>
          <a:p>
            <a:pPr marL="0" marR="0" lvl="0" indent="-203200" algn="l" rtl="0">
              <a:spcBef>
                <a:spcPts val="0"/>
              </a:spcBef>
              <a:buClr>
                <a:schemeClr val="dk1"/>
              </a:buClr>
              <a:buSzPct val="133333"/>
              <a:buFont typeface="Arial"/>
              <a:buNone/>
            </a:pPr>
            <a:endParaRPr sz="2400" dirty="0"/>
          </a:p>
          <a:p>
            <a:pPr marL="0" marR="0" lvl="0" indent="-203200" algn="l" rtl="0">
              <a:spcBef>
                <a:spcPts val="0"/>
              </a:spcBef>
              <a:buClr>
                <a:schemeClr val="dk1"/>
              </a:buClr>
              <a:buSzPct val="133333"/>
              <a:buFont typeface="Arial"/>
              <a:buNone/>
            </a:pPr>
            <a:r>
              <a:rPr lang="en-US" sz="2400" b="1" dirty="0"/>
              <a:t>Work</a:t>
            </a:r>
          </a:p>
          <a:p>
            <a:pPr marL="0" marR="0" lvl="0" indent="-203200" algn="l" rtl="0">
              <a:spcBef>
                <a:spcPts val="0"/>
              </a:spcBef>
              <a:buClr>
                <a:schemeClr val="dk1"/>
              </a:buClr>
              <a:buSzPct val="133333"/>
              <a:buFont typeface="Arial"/>
              <a:buNone/>
            </a:pPr>
            <a:r>
              <a:rPr lang="en-US" sz="2400" dirty="0"/>
              <a:t>Juvenile Hall Construction/Bed Size Reduction</a:t>
            </a:r>
          </a:p>
          <a:p>
            <a:pPr marL="0" marR="0" lvl="0" indent="-203200" algn="l" rtl="0">
              <a:spcBef>
                <a:spcPts val="0"/>
              </a:spcBef>
              <a:buClr>
                <a:schemeClr val="dk1"/>
              </a:buClr>
              <a:buSzPct val="133333"/>
              <a:buFont typeface="Arial"/>
              <a:buNone/>
            </a:pPr>
            <a:r>
              <a:rPr lang="en-US" sz="2400" dirty="0"/>
              <a:t>Rites of Passage Programming</a:t>
            </a:r>
          </a:p>
          <a:p>
            <a:pPr marL="0" marR="0" lvl="0" indent="-203200" algn="l" rtl="0">
              <a:spcBef>
                <a:spcPts val="0"/>
              </a:spcBef>
              <a:buClr>
                <a:schemeClr val="dk1"/>
              </a:buClr>
              <a:buSzPct val="133333"/>
              <a:buFont typeface="Arial"/>
              <a:buNone/>
            </a:pPr>
            <a:r>
              <a:rPr lang="en-US" sz="2400" dirty="0"/>
              <a:t>Take it Outside Community Event</a:t>
            </a:r>
          </a:p>
          <a:p>
            <a:pPr marL="0" marR="0" lvl="0" indent="-203200" algn="l" rtl="0">
              <a:spcBef>
                <a:spcPts val="0"/>
              </a:spcBef>
              <a:buClr>
                <a:schemeClr val="dk1"/>
              </a:buClr>
              <a:buSzPct val="133333"/>
              <a:buFont typeface="Arial"/>
              <a:buNone/>
            </a:pPr>
            <a:r>
              <a:rPr lang="en-US" sz="2400" dirty="0"/>
              <a:t>Training and Technical Assistance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dirty="0"/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dirty="0"/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dirty="0"/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dirty="0"/>
          </a:p>
        </p:txBody>
      </p:sp>
      <p:sp>
        <p:nvSpPr>
          <p:cNvPr id="107" name="Shape 107"/>
          <p:cNvSpPr txBox="1"/>
          <p:nvPr/>
        </p:nvSpPr>
        <p:spPr>
          <a:xfrm>
            <a:off x="0" y="338282"/>
            <a:ext cx="6519299" cy="639600"/>
          </a:xfrm>
          <a:prstGeom prst="rect">
            <a:avLst/>
          </a:prstGeom>
          <a:gradFill>
            <a:gsLst>
              <a:gs pos="0">
                <a:srgbClr val="FFF1B0"/>
              </a:gs>
              <a:gs pos="51000">
                <a:srgbClr val="FFF1B0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pen Sans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About MILPA</a:t>
            </a:r>
          </a:p>
        </p:txBody>
      </p:sp>
      <p:sp>
        <p:nvSpPr>
          <p:cNvPr id="108" name="Shape 108"/>
          <p:cNvSpPr/>
          <p:nvPr/>
        </p:nvSpPr>
        <p:spPr>
          <a:xfrm rot="5400000">
            <a:off x="4629987" y="-3648319"/>
            <a:ext cx="45600" cy="9305700"/>
          </a:xfrm>
          <a:prstGeom prst="rect">
            <a:avLst/>
          </a:prstGeom>
          <a:gradFill>
            <a:gsLst>
              <a:gs pos="0">
                <a:srgbClr val="1CBECA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 rot="5400000">
            <a:off x="4632304" y="-4337487"/>
            <a:ext cx="45600" cy="9305700"/>
          </a:xfrm>
          <a:prstGeom prst="rect">
            <a:avLst/>
          </a:prstGeom>
          <a:gradFill>
            <a:gsLst>
              <a:gs pos="0">
                <a:srgbClr val="1CBECA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 rot="5400000">
            <a:off x="4625952" y="-3602902"/>
            <a:ext cx="45600" cy="9305700"/>
          </a:xfrm>
          <a:prstGeom prst="rect">
            <a:avLst/>
          </a:prstGeom>
          <a:gradFill>
            <a:gsLst>
              <a:gs pos="0">
                <a:srgbClr val="212D37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/>
          <p:nvPr/>
        </p:nvSpPr>
        <p:spPr>
          <a:xfrm rot="5400000">
            <a:off x="4625954" y="-4383207"/>
            <a:ext cx="45600" cy="9305700"/>
          </a:xfrm>
          <a:prstGeom prst="rect">
            <a:avLst/>
          </a:prstGeom>
          <a:gradFill>
            <a:gsLst>
              <a:gs pos="0">
                <a:srgbClr val="212D37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/>
          <p:nvPr/>
        </p:nvSpPr>
        <p:spPr>
          <a:xfrm rot="5400000">
            <a:off x="4623637" y="-4425117"/>
            <a:ext cx="45600" cy="9305700"/>
          </a:xfrm>
          <a:prstGeom prst="rect">
            <a:avLst/>
          </a:prstGeom>
          <a:gradFill>
            <a:gsLst>
              <a:gs pos="0">
                <a:srgbClr val="FF4233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/>
          <p:nvPr/>
        </p:nvSpPr>
        <p:spPr>
          <a:xfrm rot="5400000">
            <a:off x="4623637" y="-3557182"/>
            <a:ext cx="45600" cy="9305700"/>
          </a:xfrm>
          <a:prstGeom prst="rect">
            <a:avLst/>
          </a:prstGeom>
          <a:gradFill>
            <a:gsLst>
              <a:gs pos="0">
                <a:srgbClr val="FF4233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457199" y="1122125"/>
            <a:ext cx="6062100" cy="54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Motivating Individual Leadership for Public Advancement (MILPA)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www.milpacollective.org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4025" y="3273000"/>
            <a:ext cx="1396125" cy="139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54025" y="1719650"/>
            <a:ext cx="1396125" cy="139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31175" y="4826350"/>
            <a:ext cx="1441824" cy="144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-203200" algn="l" rtl="0">
              <a:spcBef>
                <a:spcPts val="0"/>
              </a:spcBef>
              <a:buClr>
                <a:schemeClr val="dk1"/>
              </a:buClr>
              <a:buSzPct val="133333"/>
              <a:buFont typeface="Arial"/>
              <a:buNone/>
            </a:pPr>
            <a:endParaRPr sz="2400"/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929" y="0"/>
            <a:ext cx="849814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073150" y="1853175"/>
            <a:ext cx="5678700" cy="248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-203200" algn="l" rtl="0">
              <a:spcBef>
                <a:spcPts val="0"/>
              </a:spcBef>
              <a:buClr>
                <a:schemeClr val="dk1"/>
              </a:buClr>
              <a:buSzPct val="133333"/>
              <a:buFont typeface="Arial"/>
              <a:buNone/>
            </a:pPr>
            <a:r>
              <a:rPr lang="en-US" sz="2400" b="1">
                <a:highlight>
                  <a:srgbClr val="FFFFFF"/>
                </a:highlight>
              </a:rPr>
              <a:t>Mission:</a:t>
            </a:r>
            <a:r>
              <a:rPr lang="en-US" sz="2400">
                <a:highlight>
                  <a:srgbClr val="FFFFFF"/>
                </a:highlight>
              </a:rPr>
              <a:t> To reduce society’s reliance on incarceration as a solution to social problems.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0" y="338282"/>
            <a:ext cx="6519334" cy="639617"/>
          </a:xfrm>
          <a:prstGeom prst="rect">
            <a:avLst/>
          </a:prstGeom>
          <a:gradFill>
            <a:gsLst>
              <a:gs pos="0">
                <a:srgbClr val="FFF1B0"/>
              </a:gs>
              <a:gs pos="51000">
                <a:srgbClr val="FFF1B0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pen Sans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About CJCJ</a:t>
            </a:r>
          </a:p>
        </p:txBody>
      </p:sp>
      <p:sp>
        <p:nvSpPr>
          <p:cNvPr id="130" name="Shape 130"/>
          <p:cNvSpPr/>
          <p:nvPr/>
        </p:nvSpPr>
        <p:spPr>
          <a:xfrm rot="5400000">
            <a:off x="4629958" y="-3648229"/>
            <a:ext cx="45718" cy="9305638"/>
          </a:xfrm>
          <a:prstGeom prst="rect">
            <a:avLst/>
          </a:prstGeom>
          <a:gradFill>
            <a:gsLst>
              <a:gs pos="0">
                <a:srgbClr val="1CBECA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/>
          <p:nvPr/>
        </p:nvSpPr>
        <p:spPr>
          <a:xfrm rot="5400000">
            <a:off x="4632276" y="-4337397"/>
            <a:ext cx="45718" cy="9305638"/>
          </a:xfrm>
          <a:prstGeom prst="rect">
            <a:avLst/>
          </a:prstGeom>
          <a:gradFill>
            <a:gsLst>
              <a:gs pos="0">
                <a:srgbClr val="1CBECA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/>
          <p:nvPr/>
        </p:nvSpPr>
        <p:spPr>
          <a:xfrm rot="5400000">
            <a:off x="4625923" y="-3602812"/>
            <a:ext cx="45718" cy="9305638"/>
          </a:xfrm>
          <a:prstGeom prst="rect">
            <a:avLst/>
          </a:prstGeom>
          <a:gradFill>
            <a:gsLst>
              <a:gs pos="0">
                <a:srgbClr val="212D37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/>
          <p:nvPr/>
        </p:nvSpPr>
        <p:spPr>
          <a:xfrm rot="5400000">
            <a:off x="4625926" y="-4383117"/>
            <a:ext cx="45718" cy="9305638"/>
          </a:xfrm>
          <a:prstGeom prst="rect">
            <a:avLst/>
          </a:prstGeom>
          <a:gradFill>
            <a:gsLst>
              <a:gs pos="0">
                <a:srgbClr val="212D37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/>
          <p:nvPr/>
        </p:nvSpPr>
        <p:spPr>
          <a:xfrm rot="5400000">
            <a:off x="4623608" y="-4425027"/>
            <a:ext cx="45718" cy="9305638"/>
          </a:xfrm>
          <a:prstGeom prst="rect">
            <a:avLst/>
          </a:prstGeom>
          <a:gradFill>
            <a:gsLst>
              <a:gs pos="0">
                <a:srgbClr val="FF4233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/>
          <p:nvPr/>
        </p:nvSpPr>
        <p:spPr>
          <a:xfrm rot="5400000">
            <a:off x="4623608" y="-3557092"/>
            <a:ext cx="45718" cy="9305638"/>
          </a:xfrm>
          <a:prstGeom prst="rect">
            <a:avLst/>
          </a:prstGeom>
          <a:gradFill>
            <a:gsLst>
              <a:gs pos="0">
                <a:srgbClr val="FF4233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574" y="1611600"/>
            <a:ext cx="2849775" cy="300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2975400" y="3093225"/>
            <a:ext cx="4691400" cy="45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Direct Services: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juvenile and adult case management </a:t>
            </a:r>
          </a:p>
          <a:p>
            <a:pPr lvl="0">
              <a:spcBef>
                <a:spcPts val="0"/>
              </a:spcBef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491225" y="1122125"/>
            <a:ext cx="4691400" cy="54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Center on Juvenile and Criminal Justice (CJCJ)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www.cjcj.org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441000" y="4482225"/>
            <a:ext cx="8597100" cy="222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Recent Policy Projects</a:t>
            </a:r>
          </a:p>
          <a:p>
            <a:pPr lvl="0">
              <a:spcBef>
                <a:spcPts val="0"/>
              </a:spcBef>
              <a:buNone/>
            </a:pP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>
              <a:spcBef>
                <a:spcPts val="0"/>
              </a:spcBef>
              <a:buFont typeface="Calibri"/>
              <a:buChar char="●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Advocating for Prop 57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 and ending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the prosecution of youth in adult court</a:t>
            </a:r>
          </a:p>
          <a:p>
            <a:pPr marL="457200" lvl="0" indent="-228600">
              <a:spcBef>
                <a:spcPts val="0"/>
              </a:spcBef>
              <a:buFont typeface="Calibri"/>
              <a:buChar char="●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Studying Prop 47’s impact on crime</a:t>
            </a:r>
          </a:p>
          <a:p>
            <a:pPr marL="457200" lvl="0" indent="-228600">
              <a:spcBef>
                <a:spcPts val="0"/>
              </a:spcBef>
              <a:buFont typeface="Calibri"/>
              <a:buChar char="●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Monitoring conditions at DJJ/CYA and county jail construction funding</a:t>
            </a:r>
          </a:p>
          <a:p>
            <a:pPr marL="457200" lvl="0" indent="-228600">
              <a:spcBef>
                <a:spcPts val="0"/>
              </a:spcBef>
              <a:buFont typeface="Calibri"/>
              <a:buChar char="●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Analyzing the historic youth crime decline</a:t>
            </a:r>
          </a:p>
          <a:p>
            <a:pPr marL="457200" lvl="0" indent="-228600">
              <a:spcBef>
                <a:spcPts val="0"/>
              </a:spcBef>
              <a:buFont typeface="Calibri"/>
              <a:buChar char="●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Co-sponsoring legislation (SB 190 and 439) </a:t>
            </a:r>
          </a:p>
          <a:p>
            <a:pPr marL="457200" lvl="0" indent="-228600" rtl="0">
              <a:spcBef>
                <a:spcPts val="0"/>
              </a:spcBef>
              <a:buFont typeface="Calibri"/>
              <a:buChar char="●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BSCC advocacy - Monitoring  county jail construction funding, and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improving the minimum standards for juvenile halls and camps </a:t>
            </a:r>
          </a:p>
          <a:p>
            <a:pPr lvl="0">
              <a:spcBef>
                <a:spcPts val="0"/>
              </a:spcBef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0" name="Shape 140"/>
          <p:cNvSpPr txBox="1"/>
          <p:nvPr/>
        </p:nvSpPr>
        <p:spPr>
          <a:xfrm>
            <a:off x="3051625" y="3619050"/>
            <a:ext cx="928500" cy="4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2907900" y="3473025"/>
            <a:ext cx="6130200" cy="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Technical Assistance:</a:t>
            </a: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consulting services, and juvenile court disposition services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2618275" y="3863925"/>
            <a:ext cx="5678700" cy="45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Policy Analysis: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legislation, advocacy, and research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0" y="338282"/>
            <a:ext cx="6519299" cy="639600"/>
          </a:xfrm>
          <a:prstGeom prst="rect">
            <a:avLst/>
          </a:prstGeom>
          <a:gradFill>
            <a:gsLst>
              <a:gs pos="0">
                <a:srgbClr val="FFF1B0"/>
              </a:gs>
              <a:gs pos="51000">
                <a:srgbClr val="FFF1B0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pen Sans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About CJCJ</a:t>
            </a:r>
          </a:p>
        </p:txBody>
      </p:sp>
      <p:sp>
        <p:nvSpPr>
          <p:cNvPr id="148" name="Shape 148"/>
          <p:cNvSpPr/>
          <p:nvPr/>
        </p:nvSpPr>
        <p:spPr>
          <a:xfrm rot="5400000">
            <a:off x="4629987" y="-3648319"/>
            <a:ext cx="45600" cy="9305700"/>
          </a:xfrm>
          <a:prstGeom prst="rect">
            <a:avLst/>
          </a:prstGeom>
          <a:gradFill>
            <a:gsLst>
              <a:gs pos="0">
                <a:srgbClr val="1CBECA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/>
          <p:nvPr/>
        </p:nvSpPr>
        <p:spPr>
          <a:xfrm rot="5400000">
            <a:off x="4632304" y="-4337487"/>
            <a:ext cx="45600" cy="9305700"/>
          </a:xfrm>
          <a:prstGeom prst="rect">
            <a:avLst/>
          </a:prstGeom>
          <a:gradFill>
            <a:gsLst>
              <a:gs pos="0">
                <a:srgbClr val="1CBECA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/>
          <p:nvPr/>
        </p:nvSpPr>
        <p:spPr>
          <a:xfrm rot="5400000">
            <a:off x="4625952" y="-3602902"/>
            <a:ext cx="45600" cy="9305700"/>
          </a:xfrm>
          <a:prstGeom prst="rect">
            <a:avLst/>
          </a:prstGeom>
          <a:gradFill>
            <a:gsLst>
              <a:gs pos="0">
                <a:srgbClr val="212D37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/>
          <p:nvPr/>
        </p:nvSpPr>
        <p:spPr>
          <a:xfrm rot="5400000">
            <a:off x="4625954" y="-4383207"/>
            <a:ext cx="45600" cy="9305700"/>
          </a:xfrm>
          <a:prstGeom prst="rect">
            <a:avLst/>
          </a:prstGeom>
          <a:gradFill>
            <a:gsLst>
              <a:gs pos="0">
                <a:srgbClr val="212D37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/>
          <p:nvPr/>
        </p:nvSpPr>
        <p:spPr>
          <a:xfrm rot="5400000">
            <a:off x="4623637" y="-4425117"/>
            <a:ext cx="45600" cy="9305700"/>
          </a:xfrm>
          <a:prstGeom prst="rect">
            <a:avLst/>
          </a:prstGeom>
          <a:gradFill>
            <a:gsLst>
              <a:gs pos="0">
                <a:srgbClr val="FF4233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/>
          <p:nvPr/>
        </p:nvSpPr>
        <p:spPr>
          <a:xfrm rot="5400000">
            <a:off x="4623637" y="-3557182"/>
            <a:ext cx="45600" cy="9305700"/>
          </a:xfrm>
          <a:prstGeom prst="rect">
            <a:avLst/>
          </a:prstGeom>
          <a:gradFill>
            <a:gsLst>
              <a:gs pos="0">
                <a:srgbClr val="FF4233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3051625" y="3619050"/>
            <a:ext cx="928500" cy="4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87" y="3552524"/>
            <a:ext cx="2644513" cy="197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7999" y="3552525"/>
            <a:ext cx="3068424" cy="197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9325" y="1377499"/>
            <a:ext cx="3025879" cy="19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84575" y="1399798"/>
            <a:ext cx="2915660" cy="193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7">
            <a:alphaModFix/>
          </a:blip>
          <a:srcRect l="2554" r="9043"/>
          <a:stretch/>
        </p:blipFill>
        <p:spPr>
          <a:xfrm>
            <a:off x="76200" y="1482875"/>
            <a:ext cx="2779379" cy="18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15525" y="3579274"/>
            <a:ext cx="2915650" cy="19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1035875" y="2878450"/>
            <a:ext cx="1809600" cy="54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Employment training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2984575" y="2900575"/>
            <a:ext cx="2264100" cy="54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Children’s Waiting Rooms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6289087" y="2900575"/>
            <a:ext cx="1809600" cy="54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Youth programs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47375" y="3552525"/>
            <a:ext cx="1809600" cy="54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Legislative advocacy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4706025" y="3608475"/>
            <a:ext cx="1409400" cy="54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Cameo House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6156412" y="3608475"/>
            <a:ext cx="1809600" cy="54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Prop 47</a:t>
            </a:r>
          </a:p>
        </p:txBody>
      </p:sp>
      <p:pic>
        <p:nvPicPr>
          <p:cNvPr id="167" name="Shape 167" descr="cjcj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76425" y="5933975"/>
            <a:ext cx="3040139" cy="76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82550" y="26443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-203200" algn="l" rtl="0">
              <a:spcBef>
                <a:spcPts val="0"/>
              </a:spcBef>
              <a:buClr>
                <a:schemeClr val="dk1"/>
              </a:buClr>
              <a:buSzPct val="177777"/>
              <a:buFont typeface="Arial"/>
              <a:buNone/>
            </a:pPr>
            <a:r>
              <a:rPr lang="en-US" sz="1800" b="1"/>
              <a:t>Purposes</a:t>
            </a:r>
          </a:p>
          <a:p>
            <a:pPr marL="0" marR="0" lvl="0" indent="-203200" algn="l" rtl="0">
              <a:spcBef>
                <a:spcPts val="0"/>
              </a:spcBef>
              <a:buClr>
                <a:schemeClr val="dk1"/>
              </a:buClr>
              <a:buSzPct val="177777"/>
              <a:buFont typeface="Arial"/>
              <a:buNone/>
            </a:pPr>
            <a:endParaRPr sz="1800" b="1"/>
          </a:p>
          <a:p>
            <a:pPr marL="457200" marR="0" lvl="0" indent="-342900" algn="l" rtl="0">
              <a:spcBef>
                <a:spcPts val="0"/>
              </a:spcBef>
              <a:buSzPct val="100000"/>
            </a:pPr>
            <a:r>
              <a:rPr lang="en-US" sz="1800"/>
              <a:t>To invest in the leadership development and knowledge base of justice-involved individuals, and place them in decision-making positions.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/>
          </a:p>
          <a:p>
            <a:pPr marL="457200" marR="0" lvl="0" indent="-342900" algn="l" rtl="0">
              <a:spcBef>
                <a:spcPts val="0"/>
              </a:spcBef>
              <a:buSzPct val="100000"/>
            </a:pPr>
            <a:r>
              <a:rPr lang="en-US" sz="1800"/>
              <a:t>To recognize and use justice-involvement as a form of expertise.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/>
          </a:p>
          <a:p>
            <a:pPr marL="457200" marR="0" lvl="0" indent="-342900" algn="l" rtl="0">
              <a:spcBef>
                <a:spcPts val="0"/>
              </a:spcBef>
              <a:buSzPct val="100000"/>
            </a:pPr>
            <a:r>
              <a:rPr lang="en-US" sz="1800"/>
              <a:t>To build up grassroots expertise about local and state systems and provide the tools needed for transformative criminal and juvenile justice reform</a:t>
            </a:r>
          </a:p>
          <a:p>
            <a:pPr marL="0" lvl="0" indent="-69850" rtl="0">
              <a:spcBef>
                <a:spcPts val="0"/>
              </a:spcBef>
              <a:buClr>
                <a:srgbClr val="000000"/>
              </a:buClr>
              <a:buSzPct val="61111"/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/>
              <a:t>To identify and strategize around opportunities for change.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0" y="338282"/>
            <a:ext cx="6519334" cy="639617"/>
          </a:xfrm>
          <a:prstGeom prst="rect">
            <a:avLst/>
          </a:prstGeom>
          <a:gradFill>
            <a:gsLst>
              <a:gs pos="0">
                <a:srgbClr val="FFF1B0"/>
              </a:gs>
              <a:gs pos="51000">
                <a:srgbClr val="FFF1B0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pen Sans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About the Fellowship</a:t>
            </a:r>
          </a:p>
        </p:txBody>
      </p:sp>
      <p:sp>
        <p:nvSpPr>
          <p:cNvPr id="174" name="Shape 174"/>
          <p:cNvSpPr/>
          <p:nvPr/>
        </p:nvSpPr>
        <p:spPr>
          <a:xfrm rot="5400000">
            <a:off x="4629958" y="-3648229"/>
            <a:ext cx="45718" cy="9305638"/>
          </a:xfrm>
          <a:prstGeom prst="rect">
            <a:avLst/>
          </a:prstGeom>
          <a:gradFill>
            <a:gsLst>
              <a:gs pos="0">
                <a:srgbClr val="1CBECA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/>
          <p:nvPr/>
        </p:nvSpPr>
        <p:spPr>
          <a:xfrm rot="5400000">
            <a:off x="4632276" y="-4337397"/>
            <a:ext cx="45718" cy="9305638"/>
          </a:xfrm>
          <a:prstGeom prst="rect">
            <a:avLst/>
          </a:prstGeom>
          <a:gradFill>
            <a:gsLst>
              <a:gs pos="0">
                <a:srgbClr val="1CBECA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/>
          <p:nvPr/>
        </p:nvSpPr>
        <p:spPr>
          <a:xfrm rot="5400000">
            <a:off x="4625923" y="-3602812"/>
            <a:ext cx="45718" cy="9305638"/>
          </a:xfrm>
          <a:prstGeom prst="rect">
            <a:avLst/>
          </a:prstGeom>
          <a:gradFill>
            <a:gsLst>
              <a:gs pos="0">
                <a:srgbClr val="212D37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/>
          <p:nvPr/>
        </p:nvSpPr>
        <p:spPr>
          <a:xfrm rot="5400000">
            <a:off x="4625926" y="-4383117"/>
            <a:ext cx="45718" cy="9305638"/>
          </a:xfrm>
          <a:prstGeom prst="rect">
            <a:avLst/>
          </a:prstGeom>
          <a:gradFill>
            <a:gsLst>
              <a:gs pos="0">
                <a:srgbClr val="212D37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/>
          <p:nvPr/>
        </p:nvSpPr>
        <p:spPr>
          <a:xfrm rot="5400000">
            <a:off x="4623608" y="-4425027"/>
            <a:ext cx="45718" cy="9305638"/>
          </a:xfrm>
          <a:prstGeom prst="rect">
            <a:avLst/>
          </a:prstGeom>
          <a:gradFill>
            <a:gsLst>
              <a:gs pos="0">
                <a:srgbClr val="FF4233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/>
          <p:nvPr/>
        </p:nvSpPr>
        <p:spPr>
          <a:xfrm rot="5400000">
            <a:off x="4623608" y="-3557092"/>
            <a:ext cx="45718" cy="9305638"/>
          </a:xfrm>
          <a:prstGeom prst="rect">
            <a:avLst/>
          </a:prstGeom>
          <a:gradFill>
            <a:gsLst>
              <a:gs pos="0">
                <a:srgbClr val="FF4233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482550" y="1229875"/>
            <a:ext cx="8409000" cy="109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Next Generation Fellowship website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July 17-18, 2017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Sacramento, CA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Accommodations will be provided and some travel costs will be reimbursed.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buSzPct val="100000"/>
            </a:pPr>
            <a:r>
              <a:rPr lang="en-US" sz="1800" dirty="0"/>
              <a:t>Understand state and local infrastructure - The California State Legislature, the Board of State and Community Corrections (BSCC), county Boards of Supervisors.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sz="1800" dirty="0">
                <a:solidFill>
                  <a:srgbClr val="000000"/>
                </a:solidFill>
              </a:rPr>
              <a:t>Practice strategic messaging that promotes the values of reform and the lived experiences of justice-involved individuals to change narratives typically dominated by law enforcement or fear.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/>
          </a:p>
          <a:p>
            <a:pPr marL="457200" marR="0" lvl="0" indent="-342900" algn="l" rtl="0">
              <a:spcBef>
                <a:spcPts val="0"/>
              </a:spcBef>
              <a:buSzPct val="100000"/>
            </a:pPr>
            <a:r>
              <a:rPr lang="en-US" sz="1800" dirty="0"/>
              <a:t>Dialogue and brainstorm around how to positively impact community health and safety.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/>
          </a:p>
          <a:p>
            <a:pPr marL="457200" marR="0" lvl="0" indent="-342900" algn="l" rtl="0">
              <a:spcBef>
                <a:spcPts val="0"/>
              </a:spcBef>
              <a:buSzPct val="100000"/>
            </a:pPr>
            <a:r>
              <a:rPr lang="en-US" sz="1800" dirty="0"/>
              <a:t>Map personal and collective strengths and challenges, and strategize possible solutions. 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dirty="0"/>
          </a:p>
          <a:p>
            <a:pPr marL="203200" marR="0" lvl="0" indent="-203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dirty="0"/>
          </a:p>
        </p:txBody>
      </p:sp>
      <p:sp>
        <p:nvSpPr>
          <p:cNvPr id="186" name="Shape 186"/>
          <p:cNvSpPr txBox="1"/>
          <p:nvPr/>
        </p:nvSpPr>
        <p:spPr>
          <a:xfrm>
            <a:off x="0" y="338282"/>
            <a:ext cx="6519334" cy="639617"/>
          </a:xfrm>
          <a:prstGeom prst="rect">
            <a:avLst/>
          </a:prstGeom>
          <a:gradFill>
            <a:gsLst>
              <a:gs pos="0">
                <a:srgbClr val="FFF1B0"/>
              </a:gs>
              <a:gs pos="51000">
                <a:srgbClr val="FFF1B0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pen Sans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Training focus</a:t>
            </a:r>
          </a:p>
        </p:txBody>
      </p:sp>
      <p:sp>
        <p:nvSpPr>
          <p:cNvPr id="187" name="Shape 187"/>
          <p:cNvSpPr/>
          <p:nvPr/>
        </p:nvSpPr>
        <p:spPr>
          <a:xfrm rot="5400000">
            <a:off x="4629958" y="-3648229"/>
            <a:ext cx="45718" cy="9305638"/>
          </a:xfrm>
          <a:prstGeom prst="rect">
            <a:avLst/>
          </a:prstGeom>
          <a:gradFill>
            <a:gsLst>
              <a:gs pos="0">
                <a:srgbClr val="1CBECA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 rot="5400000">
            <a:off x="4632276" y="-4337397"/>
            <a:ext cx="45718" cy="9305638"/>
          </a:xfrm>
          <a:prstGeom prst="rect">
            <a:avLst/>
          </a:prstGeom>
          <a:gradFill>
            <a:gsLst>
              <a:gs pos="0">
                <a:srgbClr val="1CBECA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/>
          <p:nvPr/>
        </p:nvSpPr>
        <p:spPr>
          <a:xfrm rot="5400000">
            <a:off x="4625923" y="-3602812"/>
            <a:ext cx="45718" cy="9305638"/>
          </a:xfrm>
          <a:prstGeom prst="rect">
            <a:avLst/>
          </a:prstGeom>
          <a:gradFill>
            <a:gsLst>
              <a:gs pos="0">
                <a:srgbClr val="212D37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/>
          <p:nvPr/>
        </p:nvSpPr>
        <p:spPr>
          <a:xfrm rot="5400000">
            <a:off x="4625926" y="-4383117"/>
            <a:ext cx="45718" cy="9305638"/>
          </a:xfrm>
          <a:prstGeom prst="rect">
            <a:avLst/>
          </a:prstGeom>
          <a:gradFill>
            <a:gsLst>
              <a:gs pos="0">
                <a:srgbClr val="212D37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 rot="5400000">
            <a:off x="4623608" y="-4425027"/>
            <a:ext cx="45718" cy="9305638"/>
          </a:xfrm>
          <a:prstGeom prst="rect">
            <a:avLst/>
          </a:prstGeom>
          <a:gradFill>
            <a:gsLst>
              <a:gs pos="0">
                <a:srgbClr val="FF4233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/>
          <p:nvPr/>
        </p:nvSpPr>
        <p:spPr>
          <a:xfrm rot="5400000">
            <a:off x="4623608" y="-3557092"/>
            <a:ext cx="45718" cy="9305638"/>
          </a:xfrm>
          <a:prstGeom prst="rect">
            <a:avLst/>
          </a:prstGeom>
          <a:gradFill>
            <a:gsLst>
              <a:gs pos="0">
                <a:srgbClr val="FF4233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0" y="338282"/>
            <a:ext cx="6519299" cy="639600"/>
          </a:xfrm>
          <a:prstGeom prst="rect">
            <a:avLst/>
          </a:prstGeom>
          <a:gradFill>
            <a:gsLst>
              <a:gs pos="0">
                <a:srgbClr val="FFF1B0"/>
              </a:gs>
              <a:gs pos="51000">
                <a:srgbClr val="FFF1B0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pen Sans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lang="en-US" sz="3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Application</a:t>
            </a:r>
          </a:p>
        </p:txBody>
      </p:sp>
      <p:sp>
        <p:nvSpPr>
          <p:cNvPr id="198" name="Shape 198"/>
          <p:cNvSpPr/>
          <p:nvPr/>
        </p:nvSpPr>
        <p:spPr>
          <a:xfrm rot="5400000">
            <a:off x="4629987" y="-3648319"/>
            <a:ext cx="45600" cy="9305700"/>
          </a:xfrm>
          <a:prstGeom prst="rect">
            <a:avLst/>
          </a:prstGeom>
          <a:gradFill>
            <a:gsLst>
              <a:gs pos="0">
                <a:srgbClr val="1CBECA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/>
          <p:nvPr/>
        </p:nvSpPr>
        <p:spPr>
          <a:xfrm rot="5400000">
            <a:off x="4632304" y="-4337487"/>
            <a:ext cx="45600" cy="9305700"/>
          </a:xfrm>
          <a:prstGeom prst="rect">
            <a:avLst/>
          </a:prstGeom>
          <a:gradFill>
            <a:gsLst>
              <a:gs pos="0">
                <a:srgbClr val="1CBECA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/>
          <p:nvPr/>
        </p:nvSpPr>
        <p:spPr>
          <a:xfrm rot="5400000">
            <a:off x="4625952" y="-3602902"/>
            <a:ext cx="45600" cy="9305700"/>
          </a:xfrm>
          <a:prstGeom prst="rect">
            <a:avLst/>
          </a:prstGeom>
          <a:gradFill>
            <a:gsLst>
              <a:gs pos="0">
                <a:srgbClr val="212D37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/>
          <p:nvPr/>
        </p:nvSpPr>
        <p:spPr>
          <a:xfrm rot="5400000">
            <a:off x="4625954" y="-4383207"/>
            <a:ext cx="45600" cy="9305700"/>
          </a:xfrm>
          <a:prstGeom prst="rect">
            <a:avLst/>
          </a:prstGeom>
          <a:gradFill>
            <a:gsLst>
              <a:gs pos="0">
                <a:srgbClr val="212D37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/>
          <p:nvPr/>
        </p:nvSpPr>
        <p:spPr>
          <a:xfrm rot="5400000">
            <a:off x="4623637" y="-4425117"/>
            <a:ext cx="45600" cy="9305700"/>
          </a:xfrm>
          <a:prstGeom prst="rect">
            <a:avLst/>
          </a:prstGeom>
          <a:gradFill>
            <a:gsLst>
              <a:gs pos="0">
                <a:srgbClr val="FF4233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/>
          <p:nvPr/>
        </p:nvSpPr>
        <p:spPr>
          <a:xfrm rot="5400000">
            <a:off x="4623637" y="-3557182"/>
            <a:ext cx="45600" cy="9305700"/>
          </a:xfrm>
          <a:prstGeom prst="rect">
            <a:avLst/>
          </a:prstGeom>
          <a:gradFill>
            <a:gsLst>
              <a:gs pos="0">
                <a:srgbClr val="FF4233"/>
              </a:gs>
              <a:gs pos="72000">
                <a:srgbClr val="96C0FF">
                  <a:alpha val="0"/>
                </a:srgbClr>
              </a:gs>
              <a:gs pos="100000">
                <a:srgbClr val="96C0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306799" y="1290950"/>
            <a:ext cx="8687109" cy="501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</a:pP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Online application is due by 11:59 pm on May 21, 2017. In you application, you will be asked to include: </a:t>
            </a:r>
          </a:p>
          <a:p>
            <a:pPr marL="673100" lvl="0" indent="-3175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General contact information</a:t>
            </a:r>
          </a:p>
          <a:p>
            <a:pPr marL="673100" lvl="0" indent="-3175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Areas of policy interest</a:t>
            </a:r>
          </a:p>
          <a:p>
            <a:pPr marL="673100" lvl="0" indent="-3175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Professional and education history</a:t>
            </a:r>
          </a:p>
          <a:p>
            <a:pPr marL="673100" lvl="0" indent="-3175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Two references</a:t>
            </a:r>
          </a:p>
          <a:p>
            <a:pPr marL="673100" lvl="0" indent="-3175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Two short essays ( max 300 words each)</a:t>
            </a:r>
          </a:p>
          <a:p>
            <a:pPr marL="673100" lvl="0" indent="-3175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Personal statement (max 400 words)</a:t>
            </a:r>
            <a:endParaRPr lang="en-US" dirty="0" smtClean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spcAft>
                <a:spcPts val="600"/>
              </a:spcAft>
              <a:buNone/>
            </a:pPr>
            <a:endParaRPr lang="en-US" b="1" dirty="0" smtClean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Qualifications</a:t>
            </a:r>
            <a:endParaRPr lang="en-US" b="1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73100" lvl="0" indent="-3175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Formerly incarcerated and/or justice-involved adults (18+) with an interest in leveraging lived experience to effect change.</a:t>
            </a:r>
          </a:p>
          <a:p>
            <a:pPr marL="673100" lvl="0" indent="-3175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Must be a resident of California.</a:t>
            </a:r>
          </a:p>
          <a:p>
            <a:pPr marL="673100" lvl="0" indent="-3175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Demonstrated commitment to advocating for criminal and juvenile justice reform.</a:t>
            </a:r>
          </a:p>
          <a:p>
            <a:pPr marL="673100" lvl="0" indent="-3175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Interest in career advancement, education, and skill development related to social justice.</a:t>
            </a:r>
          </a:p>
          <a:p>
            <a:pPr marL="673100" lvl="0" indent="-3175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Currently engaged with a community or advocacy organization in some way (e.g. internship, volunteer work, employment).</a:t>
            </a:r>
          </a:p>
          <a:p>
            <a:pPr marL="673100" lvl="0" indent="-3175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Demonstrated ties to your community and a passion for making it safer.</a:t>
            </a:r>
            <a:endParaRPr lang="en-US" dirty="0" smtClean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Visit 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u="sng" dirty="0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/>
              </a:rPr>
              <a:t>How to Apply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” to review application instructions and access the online application.</a:t>
            </a:r>
          </a:p>
          <a:p>
            <a:pPr lvl="0" rtl="0">
              <a:spcBef>
                <a:spcPts val="0"/>
              </a:spcBef>
              <a:spcAft>
                <a:spcPts val="600"/>
              </a:spcAft>
              <a:buNone/>
            </a:pPr>
            <a:endParaRPr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940</Words>
  <Application>Microsoft Macintosh PowerPoint</Application>
  <PresentationFormat>On-screen Show (4:3)</PresentationFormat>
  <Paragraphs>135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Open Sans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Erica Webster</cp:lastModifiedBy>
  <cp:revision>6</cp:revision>
  <dcterms:created xsi:type="dcterms:W3CDTF">2017-05-24T19:27:32Z</dcterms:created>
  <dcterms:modified xsi:type="dcterms:W3CDTF">2017-05-24T19:27:53Z</dcterms:modified>
</cp:coreProperties>
</file>