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63" r:id="rId5"/>
    <p:sldId id="259" r:id="rId6"/>
    <p:sldId id="260" r:id="rId7"/>
    <p:sldId id="261" r:id="rId8"/>
    <p:sldId id="262" r:id="rId9"/>
    <p:sldId id="264" r:id="rId10"/>
    <p:sldId id="266" r:id="rId11"/>
    <p:sldId id="268" r:id="rId12"/>
    <p:sldId id="274" r:id="rId13"/>
    <p:sldId id="267" r:id="rId14"/>
    <p:sldId id="275" r:id="rId15"/>
    <p:sldId id="269" r:id="rId16"/>
    <p:sldId id="270" r:id="rId17"/>
    <p:sldId id="271" r:id="rId18"/>
    <p:sldId id="272"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8277" autoAdjust="0"/>
    <p:restoredTop sz="94660"/>
  </p:normalViewPr>
  <p:slideViewPr>
    <p:cSldViewPr snapToGrid="0">
      <p:cViewPr varScale="1">
        <p:scale>
          <a:sx n="98" d="100"/>
          <a:sy n="98" d="100"/>
        </p:scale>
        <p:origin x="-120" y="-61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125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883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692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878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221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890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084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54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02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511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2899-EC44-4123-8BE2-0AFB083F6E22}" type="datetimeFigureOut">
              <a:rPr lang="en-US" smtClean="0"/>
              <a:pPr/>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0729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F2899-EC44-4123-8BE2-0AFB083F6E22}" type="datetimeFigureOut">
              <a:rPr lang="en-US" smtClean="0"/>
              <a:pPr/>
              <a:t>3/10/17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FF83E-6CB9-43D4-B77B-90AB149517E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78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Race and Ethnic Discrimination Against Youth in American History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703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dirty="0" smtClean="0"/>
              <a:t>Chinese youth and the Industrial School</a:t>
            </a:r>
            <a:endParaRPr dirty="0"/>
          </a:p>
        </p:txBody>
      </p:sp>
      <p:sp>
        <p:nvSpPr>
          <p:cNvPr id="37891" name="Text Placeholder 5"/>
          <p:cNvSpPr>
            <a:spLocks noGrp="1"/>
          </p:cNvSpPr>
          <p:nvPr>
            <p:ph sz="half" idx="1"/>
          </p:nvPr>
        </p:nvSpPr>
        <p:spPr/>
        <p:txBody>
          <a:bodyPr/>
          <a:lstStyle/>
          <a:p>
            <a:pPr eaLnBrk="1" hangingPunct="1"/>
            <a:r>
              <a:rPr lang="en-US" altLang="en-US" dirty="0" smtClean="0"/>
              <a:t>As a result of anti-Chinese sentiment in  the 1860s a growing number of Chinese youth in San Francisco were targeted by  law enforcement and committed to the Industrial School.</a:t>
            </a:r>
          </a:p>
        </p:txBody>
      </p:sp>
      <p:sp>
        <p:nvSpPr>
          <p:cNvPr id="3" name="Content Placeholder 2"/>
          <p:cNvSpPr>
            <a:spLocks noGrp="1"/>
          </p:cNvSpPr>
          <p:nvPr>
            <p:ph sz="half" idx="2"/>
          </p:nvPr>
        </p:nvSpPr>
        <p:spPr/>
        <p:txBody>
          <a:bodyPr/>
          <a:lstStyle/>
          <a:p>
            <a:endParaRPr lang="en-US" dirty="0"/>
          </a:p>
        </p:txBody>
      </p:sp>
      <p:pic>
        <p:nvPicPr>
          <p:cNvPr id="6" name="Content Placeholder 6" descr="Au Ang.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30546" y="1715294"/>
            <a:ext cx="3048000" cy="457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269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Depictions of 19</a:t>
            </a:r>
            <a:r>
              <a:rPr lang="en-US" baseline="30000" dirty="0" smtClean="0"/>
              <a:t>th</a:t>
            </a:r>
            <a:r>
              <a:rPr lang="en-US" dirty="0" smtClean="0"/>
              <a:t> discrimination against the Chinese</a:t>
            </a:r>
            <a:endParaRPr lang="en-US" dirty="0"/>
          </a:p>
        </p:txBody>
      </p:sp>
      <p:pic>
        <p:nvPicPr>
          <p:cNvPr id="7170" name="Picture 2" descr="https://upload.wikimedia.org/wikipedia/commons/thumb/9/9f/The_Chinese_Question_%28February_1871%29%2C_by_Thomas_Nast.png/800px-The_Chinese_Question_%28February_1871%29%2C_by_Thomas_Nast.png"/>
          <p:cNvPicPr>
            <a:picLocks noGrp="1" noChangeAspect="1" noChangeArrowheads="1"/>
          </p:cNvPicPr>
          <p:nvPr>
            <p:ph sz="half"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1957711" y="1825625"/>
            <a:ext cx="2942578" cy="43513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Content Placeholder 8"/>
          <p:cNvPicPr>
            <a:picLocks noGrp="1" noChangeAspect="1"/>
          </p:cNvPicPr>
          <p:nvPr>
            <p:ph sz="half" idx="2"/>
          </p:nvPr>
        </p:nvPicPr>
        <p:blipFill>
          <a:blip r:embed="rId3"/>
          <a:stretch>
            <a:fillRect/>
          </a:stretch>
        </p:blipFill>
        <p:spPr>
          <a:xfrm>
            <a:off x="6903308" y="2298357"/>
            <a:ext cx="2936017" cy="352579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333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78328"/>
            <a:ext cx="10515600" cy="1325563"/>
          </a:xfrm>
        </p:spPr>
        <p:txBody>
          <a:bodyPr/>
          <a:lstStyle/>
          <a:p>
            <a:r>
              <a:rPr lang="en-US" dirty="0" smtClean="0"/>
              <a:t>Irish Immigration to America</a:t>
            </a:r>
            <a:endParaRPr lang="en-US" dirty="0"/>
          </a:p>
        </p:txBody>
      </p:sp>
      <p:sp>
        <p:nvSpPr>
          <p:cNvPr id="6" name="Content Placeholder 5"/>
          <p:cNvSpPr>
            <a:spLocks noGrp="1"/>
          </p:cNvSpPr>
          <p:nvPr>
            <p:ph idx="1"/>
          </p:nvPr>
        </p:nvSpPr>
        <p:spPr/>
        <p:txBody>
          <a:bodyPr>
            <a:normAutofit lnSpcReduction="10000"/>
          </a:bodyPr>
          <a:lstStyle/>
          <a:p>
            <a:r>
              <a:rPr lang="en-US" dirty="0" smtClean="0"/>
              <a:t>Expanded in early 19</a:t>
            </a:r>
            <a:r>
              <a:rPr lang="en-US" baseline="30000" dirty="0" smtClean="0"/>
              <a:t>th</a:t>
            </a:r>
            <a:r>
              <a:rPr lang="en-US" dirty="0" smtClean="0"/>
              <a:t> century</a:t>
            </a:r>
          </a:p>
          <a:p>
            <a:r>
              <a:rPr lang="en-US" dirty="0" smtClean="0"/>
              <a:t>Increased with the great famine of 1846</a:t>
            </a:r>
          </a:p>
          <a:p>
            <a:r>
              <a:rPr lang="en-US" dirty="0" smtClean="0"/>
              <a:t>Mostly impoverished escaping starvation</a:t>
            </a:r>
          </a:p>
          <a:p>
            <a:r>
              <a:rPr lang="en-US" dirty="0" smtClean="0"/>
              <a:t>Mostly Catholic</a:t>
            </a:r>
          </a:p>
          <a:p>
            <a:r>
              <a:rPr lang="en-US" dirty="0" smtClean="0"/>
              <a:t>Sought work as laborers, domestic service</a:t>
            </a:r>
          </a:p>
          <a:p>
            <a:r>
              <a:rPr lang="en-US" dirty="0" smtClean="0"/>
              <a:t>Depicted as drunkards and prostitutes</a:t>
            </a:r>
          </a:p>
          <a:p>
            <a:r>
              <a:rPr lang="en-US" dirty="0" smtClean="0"/>
              <a:t>Faced discrimination</a:t>
            </a:r>
          </a:p>
          <a:p>
            <a:r>
              <a:rPr lang="en-US" dirty="0" smtClean="0"/>
              <a:t>Settled in isolated ghettos</a:t>
            </a:r>
          </a:p>
          <a:p>
            <a:r>
              <a:rPr lang="en-US" dirty="0" smtClean="0"/>
              <a:t>Children primary target of 19</a:t>
            </a:r>
            <a:r>
              <a:rPr lang="en-US" baseline="30000" dirty="0" smtClean="0"/>
              <a:t>th</a:t>
            </a:r>
            <a:r>
              <a:rPr lang="en-US" dirty="0" smtClean="0"/>
              <a:t> century child savers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31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against Irish youth in the 19</a:t>
            </a:r>
            <a:r>
              <a:rPr lang="en-US" baseline="30000" dirty="0" smtClean="0"/>
              <a:t>th</a:t>
            </a:r>
            <a:r>
              <a:rPr lang="en-US" dirty="0" smtClean="0"/>
              <a:t> century </a:t>
            </a:r>
            <a:endParaRPr lang="en-US" dirty="0"/>
          </a:p>
        </p:txBody>
      </p:sp>
      <p:pic>
        <p:nvPicPr>
          <p:cNvPr id="6" name="Content Placeholder 5"/>
          <p:cNvPicPr>
            <a:picLocks noGrp="1" noChangeAspect="1"/>
          </p:cNvPicPr>
          <p:nvPr>
            <p:ph sz="half" idx="1"/>
          </p:nvPr>
        </p:nvPicPr>
        <p:blipFill>
          <a:blip r:embed="rId2"/>
          <a:stretch>
            <a:fillRect/>
          </a:stretch>
        </p:blipFill>
        <p:spPr>
          <a:xfrm>
            <a:off x="838200" y="2130161"/>
            <a:ext cx="5181600" cy="3742266"/>
          </a:xfrm>
          <a:prstGeom prst="rect">
            <a:avLst/>
          </a:prstGeom>
        </p:spPr>
      </p:pic>
      <p:pic>
        <p:nvPicPr>
          <p:cNvPr id="5" name="Content Placeholder 4"/>
          <p:cNvPicPr>
            <a:picLocks noGrp="1" noChangeAspect="1"/>
          </p:cNvPicPr>
          <p:nvPr>
            <p:ph sz="half" idx="2"/>
          </p:nvPr>
        </p:nvPicPr>
        <p:blipFill>
          <a:blip r:embed="rId3"/>
          <a:stretch>
            <a:fillRect/>
          </a:stretch>
        </p:blipFill>
        <p:spPr>
          <a:xfrm>
            <a:off x="6514234" y="2130161"/>
            <a:ext cx="5286324" cy="22957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7020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980902" y="1825624"/>
            <a:ext cx="10590414" cy="55224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486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5275" y="475456"/>
            <a:ext cx="2676525" cy="1104900"/>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3"/>
          <a:stretch>
            <a:fillRect/>
          </a:stretch>
        </p:blipFill>
        <p:spPr>
          <a:xfrm>
            <a:off x="2057400" y="2343944"/>
            <a:ext cx="2743200" cy="3314700"/>
          </a:xfrm>
          <a:prstGeom prst="rect">
            <a:avLst/>
          </a:prstGeom>
        </p:spPr>
      </p:pic>
      <p:pic>
        <p:nvPicPr>
          <p:cNvPr id="6" name="Content Placeholder 5"/>
          <p:cNvPicPr>
            <a:picLocks noGrp="1" noChangeAspect="1"/>
          </p:cNvPicPr>
          <p:nvPr>
            <p:ph sz="half" idx="2"/>
          </p:nvPr>
        </p:nvPicPr>
        <p:blipFill>
          <a:blip r:embed="rId4"/>
          <a:stretch>
            <a:fillRect/>
          </a:stretch>
        </p:blipFill>
        <p:spPr>
          <a:xfrm>
            <a:off x="7481310" y="1825625"/>
            <a:ext cx="2563380" cy="4351338"/>
          </a:xfrm>
          <a:prstGeom prst="rect">
            <a:avLst/>
          </a:prstGeom>
        </p:spPr>
      </p:pic>
      <p:pic>
        <p:nvPicPr>
          <p:cNvPr id="7" name="Picture 6"/>
          <p:cNvPicPr>
            <a:picLocks noChangeAspect="1"/>
          </p:cNvPicPr>
          <p:nvPr/>
        </p:nvPicPr>
        <p:blipFill>
          <a:blip r:embed="rId5"/>
          <a:stretch>
            <a:fillRect/>
          </a:stretch>
        </p:blipFill>
        <p:spPr>
          <a:xfrm>
            <a:off x="6343650" y="602854"/>
            <a:ext cx="4838700" cy="9429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5816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and Irish peril </a:t>
            </a:r>
            <a:endParaRPr lang="en-US" dirty="0"/>
          </a:p>
        </p:txBody>
      </p:sp>
      <p:pic>
        <p:nvPicPr>
          <p:cNvPr id="5" name="Content Placeholder 4"/>
          <p:cNvPicPr>
            <a:picLocks noGrp="1" noChangeAspect="1"/>
          </p:cNvPicPr>
          <p:nvPr>
            <p:ph sz="half" idx="1"/>
          </p:nvPr>
        </p:nvPicPr>
        <p:blipFill>
          <a:blip r:embed="rId2"/>
          <a:stretch>
            <a:fillRect/>
          </a:stretch>
        </p:blipFill>
        <p:spPr>
          <a:xfrm>
            <a:off x="1031180" y="1825625"/>
            <a:ext cx="4795639" cy="4351338"/>
          </a:xfrm>
          <a:prstGeom prst="rect">
            <a:avLst/>
          </a:prstGeom>
        </p:spPr>
      </p:pic>
      <p:pic>
        <p:nvPicPr>
          <p:cNvPr id="2050" name="Picture 2" descr="Image result for discrimination against italian immigrants in america"/>
          <p:cNvPicPr>
            <a:picLocks noGrp="1" noChangeAspect="1" noChangeArrowheads="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72250" y="2686844"/>
            <a:ext cx="4381500" cy="26289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6852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Discrimination against Italians</a:t>
            </a:r>
            <a:endParaRPr lang="en-US" dirty="0"/>
          </a:p>
        </p:txBody>
      </p:sp>
      <p:pic>
        <p:nvPicPr>
          <p:cNvPr id="5" name="Content Placeholder 4"/>
          <p:cNvPicPr>
            <a:picLocks noGrp="1" noChangeAspect="1"/>
          </p:cNvPicPr>
          <p:nvPr>
            <p:ph sz="half" idx="1"/>
          </p:nvPr>
        </p:nvPicPr>
        <p:blipFill>
          <a:blip r:embed="rId2"/>
          <a:stretch>
            <a:fillRect/>
          </a:stretch>
        </p:blipFill>
        <p:spPr>
          <a:xfrm>
            <a:off x="838200" y="2144554"/>
            <a:ext cx="5181600" cy="3713480"/>
          </a:xfrm>
          <a:prstGeom prst="rect">
            <a:avLst/>
          </a:prstGeom>
        </p:spPr>
      </p:pic>
      <p:pic>
        <p:nvPicPr>
          <p:cNvPr id="1026" name="Picture 2" descr="Related image"/>
          <p:cNvPicPr>
            <a:picLocks noGrp="1" noChangeAspect="1" noChangeArrowheads="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15224" y="2144554"/>
            <a:ext cx="3129737" cy="37184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806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 Italian NY Times Editorial</a:t>
            </a:r>
            <a:endParaRPr lang="en-US" dirty="0"/>
          </a:p>
        </p:txBody>
      </p:sp>
      <p:pic>
        <p:nvPicPr>
          <p:cNvPr id="8" name="Picture Placeholder 7"/>
          <p:cNvPicPr>
            <a:picLocks noGrp="1" noChangeAspect="1"/>
          </p:cNvPicPr>
          <p:nvPr>
            <p:ph type="pic" idx="1"/>
          </p:nvPr>
        </p:nvPicPr>
        <p:blipFill>
          <a:blip r:embed="rId2"/>
          <a:srcRect t="19606" b="19606"/>
          <a:stretch>
            <a:fillRect/>
          </a:stretch>
        </p:blipFill>
        <p:spPr>
          <a:xfrm>
            <a:off x="5416550" y="232756"/>
            <a:ext cx="6172200" cy="6168044"/>
          </a:xfrm>
          <a:prstGeom prst="rect">
            <a:avLst/>
          </a:prstGeom>
        </p:spPr>
      </p:pic>
      <p:sp>
        <p:nvSpPr>
          <p:cNvPr id="6" name="Content Placeholder 5"/>
          <p:cNvSpPr>
            <a:spLocks noGrp="1"/>
          </p:cNvSpPr>
          <p:nvPr>
            <p:ph type="body" sz="half" idx="2"/>
          </p:nvPr>
        </p:nvSpPr>
        <p:spPr/>
        <p:txBody>
          <a:bodyPr/>
          <a:lstStyle/>
          <a:p>
            <a:r>
              <a:rPr lang="en-US" dirty="0">
                <a:solidFill>
                  <a:srgbClr val="252525"/>
                </a:solidFill>
                <a:latin typeface="Arial" panose="020B0604020202020204" pitchFamily="34" charset="0"/>
              </a:rPr>
              <a:t>These sneaking and cowardly Sicilians, the descendants of bandits and assassins, who have transported to this country the lawless passions, the cut-throat practices, and the oath-bound societies of their native country, are to us a pest without mitigation. Our own rattlesnakes are as good citizens as they...Lynch law was the only course open to the people of New Orleans</a:t>
            </a:r>
            <a:r>
              <a:rPr lang="en-US" dirty="0" smtClean="0">
                <a:solidFill>
                  <a:srgbClr val="252525"/>
                </a:solidFill>
                <a:latin typeface="Arial" panose="020B0604020202020204" pitchFamily="34" charset="0"/>
              </a:rPr>
              <a:t>. (March 16, 1891)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93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Discrimination against Mexican Americans </a:t>
            </a:r>
            <a:endParaRPr lang="en-US" dirty="0"/>
          </a:p>
        </p:txBody>
      </p:sp>
      <p:pic>
        <p:nvPicPr>
          <p:cNvPr id="4098" name="Picture 2" descr="Image result for Discrimination against mexican americans"/>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266007" y="3057525"/>
            <a:ext cx="6762750" cy="38004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0" name="Picture 4" descr="Image result for Discrimination against mexican americans"/>
          <p:cNvPicPr>
            <a:picLocks noGrp="1" noChangeAspect="1" noChangeArrowheads="1"/>
          </p:cNvPicPr>
          <p:nvPr>
            <p:ph sz="half" idx="4294967295"/>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44353" y="3944938"/>
            <a:ext cx="5181600" cy="291306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2" name="Picture 6" descr="Related image"/>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81455" y="1429788"/>
            <a:ext cx="4969138" cy="251514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641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 View of Childhood and child rearing practices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Children born in sin</a:t>
            </a:r>
          </a:p>
          <a:p>
            <a:r>
              <a:rPr lang="en-US" dirty="0" smtClean="0"/>
              <a:t>Child rearing emphasized piousness to God and strict discipline</a:t>
            </a:r>
          </a:p>
          <a:p>
            <a:r>
              <a:rPr lang="en-US" dirty="0" smtClean="0"/>
              <a:t>Parental discipline key to avoiding Gods wrath and eternal damnation</a:t>
            </a:r>
          </a:p>
          <a:p>
            <a:r>
              <a:rPr lang="en-US" dirty="0" smtClean="0"/>
              <a:t>Stubborn Child Law of 1646</a:t>
            </a:r>
          </a:p>
          <a:p>
            <a:r>
              <a:rPr lang="en-US" dirty="0" smtClean="0"/>
              <a:t>Parents discouraged from showing affection  to impress adherence to Gods law</a:t>
            </a:r>
          </a:p>
          <a:p>
            <a:r>
              <a:rPr lang="en-US" dirty="0" smtClean="0"/>
              <a:t>Practice of “sending out” to other families</a:t>
            </a:r>
          </a:p>
          <a:p>
            <a:r>
              <a:rPr lang="en-US" dirty="0" smtClean="0"/>
              <a:t>Heavy emphasis on education and the ability to read</a:t>
            </a:r>
          </a:p>
          <a:p>
            <a:endParaRPr lang="en-US" dirty="0" smtClean="0"/>
          </a:p>
          <a:p>
            <a:endParaRPr lang="en-US" dirty="0"/>
          </a:p>
        </p:txBody>
      </p:sp>
      <p:pic>
        <p:nvPicPr>
          <p:cNvPr id="6" name="Content Placeholder 5"/>
          <p:cNvPicPr>
            <a:picLocks noGrp="1" noChangeAspect="1"/>
          </p:cNvPicPr>
          <p:nvPr>
            <p:ph sz="half" idx="2"/>
          </p:nvPr>
        </p:nvPicPr>
        <p:blipFill>
          <a:blip r:embed="rId2"/>
          <a:stretch>
            <a:fillRect/>
          </a:stretch>
        </p:blipFill>
        <p:spPr>
          <a:xfrm>
            <a:off x="6287523" y="1825625"/>
            <a:ext cx="4950953" cy="43513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3444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against Mexican Americans in California juvenile justice system</a:t>
            </a:r>
            <a:endParaRPr lang="en-US" dirty="0"/>
          </a:p>
        </p:txBody>
      </p:sp>
      <p:sp>
        <p:nvSpPr>
          <p:cNvPr id="3" name="Content Placeholder 2"/>
          <p:cNvSpPr>
            <a:spLocks noGrp="1"/>
          </p:cNvSpPr>
          <p:nvPr>
            <p:ph sz="half" idx="1"/>
          </p:nvPr>
        </p:nvSpPr>
        <p:spPr/>
        <p:txBody>
          <a:bodyPr/>
          <a:lstStyle/>
          <a:p>
            <a:r>
              <a:rPr lang="en-US" dirty="0" smtClean="0"/>
              <a:t>Eugenics and hereditary science</a:t>
            </a:r>
          </a:p>
          <a:p>
            <a:r>
              <a:rPr lang="en-US" dirty="0" smtClean="0"/>
              <a:t>California sterilization law (1909)</a:t>
            </a:r>
          </a:p>
          <a:p>
            <a:r>
              <a:rPr lang="en-US" dirty="0" smtClean="0"/>
              <a:t>Development of the Stanford </a:t>
            </a:r>
            <a:r>
              <a:rPr lang="en-US" dirty="0" err="1" smtClean="0"/>
              <a:t>Binet</a:t>
            </a:r>
            <a:r>
              <a:rPr lang="en-US" dirty="0" smtClean="0"/>
              <a:t> IQ test</a:t>
            </a:r>
          </a:p>
          <a:p>
            <a:r>
              <a:rPr lang="en-US" dirty="0"/>
              <a:t>California Bureau of Juvenile Research established at Whittier State School </a:t>
            </a:r>
            <a:endParaRPr lang="en-US" dirty="0" smtClean="0"/>
          </a:p>
          <a:p>
            <a:pPr marL="0" indent="0">
              <a:buNone/>
            </a:pPr>
            <a:endParaRPr lang="en-US" dirty="0" smtClean="0"/>
          </a:p>
          <a:p>
            <a:endParaRPr lang="en-US" dirty="0"/>
          </a:p>
          <a:p>
            <a:endParaRPr lang="en-US" dirty="0" smtClean="0"/>
          </a:p>
        </p:txBody>
      </p:sp>
      <p:sp>
        <p:nvSpPr>
          <p:cNvPr id="4" name="Content Placeholder 3"/>
          <p:cNvSpPr>
            <a:spLocks noGrp="1"/>
          </p:cNvSpPr>
          <p:nvPr>
            <p:ph sz="half" idx="2"/>
          </p:nvPr>
        </p:nvSpPr>
        <p:spPr/>
        <p:txBody>
          <a:bodyPr/>
          <a:lstStyle/>
          <a:p>
            <a:r>
              <a:rPr lang="en-US" dirty="0"/>
              <a:t>“Negroes and Mexican-Indians show a greater tendency to delinquency than the whites… This relationship is probably due to the higher intelligence of the whites” (Williams, 1915, 9).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102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European-American </a:t>
            </a:r>
            <a:r>
              <a:rPr lang="en-US" dirty="0"/>
              <a:t>p</a:t>
            </a:r>
            <a:r>
              <a:rPr lang="en-US" dirty="0" smtClean="0"/>
              <a:t>olicy towards Native American Children </a:t>
            </a:r>
            <a:endParaRPr lang="en-US" dirty="0"/>
          </a:p>
        </p:txBody>
      </p:sp>
      <p:sp>
        <p:nvSpPr>
          <p:cNvPr id="6" name="Content Placeholder 5"/>
          <p:cNvSpPr>
            <a:spLocks noGrp="1"/>
          </p:cNvSpPr>
          <p:nvPr>
            <p:ph sz="half" idx="1"/>
          </p:nvPr>
        </p:nvSpPr>
        <p:spPr/>
        <p:txBody>
          <a:bodyPr>
            <a:normAutofit/>
          </a:bodyPr>
          <a:lstStyle/>
          <a:p>
            <a:r>
              <a:rPr lang="en-US" sz="1900" dirty="0"/>
              <a:t>S</a:t>
            </a:r>
            <a:r>
              <a:rPr lang="en-US" sz="1900" dirty="0" smtClean="0"/>
              <a:t>aw native American children as godless and savage</a:t>
            </a:r>
          </a:p>
          <a:p>
            <a:r>
              <a:rPr lang="en-US" sz="1900" dirty="0" smtClean="0"/>
              <a:t>Viewed European settlement and expansion as the march of civilization</a:t>
            </a:r>
          </a:p>
          <a:p>
            <a:r>
              <a:rPr lang="en-US" sz="1900" dirty="0" smtClean="0"/>
              <a:t>Wars led to the binding out of Native American children to be properly raised by white Europeans</a:t>
            </a:r>
          </a:p>
          <a:p>
            <a:r>
              <a:rPr lang="en-US" sz="1900" dirty="0" smtClean="0"/>
              <a:t>Later led to special boarding schools being established to “Christianize” and enculturate Native American children into White society (Civilization Act Fund, 1819)</a:t>
            </a:r>
          </a:p>
          <a:p>
            <a:pPr marL="0" indent="0">
              <a:buNone/>
            </a:pPr>
            <a:endParaRPr lang="en-US" sz="1900" dirty="0" smtClean="0"/>
          </a:p>
        </p:txBody>
      </p:sp>
      <p:pic>
        <p:nvPicPr>
          <p:cNvPr id="9" name="Content Placeholder 8"/>
          <p:cNvPicPr>
            <a:picLocks noGrp="1" noChangeAspect="1"/>
          </p:cNvPicPr>
          <p:nvPr>
            <p:ph sz="half" idx="2"/>
          </p:nvPr>
        </p:nvPicPr>
        <p:blipFill>
          <a:blip r:embed="rId2"/>
          <a:stretch>
            <a:fillRect/>
          </a:stretch>
        </p:blipFill>
        <p:spPr>
          <a:xfrm>
            <a:off x="6441990" y="2166551"/>
            <a:ext cx="4106948" cy="32457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82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Attitudes towards native Americans 19the century</a:t>
            </a:r>
            <a:endParaRPr lang="en-US" dirty="0"/>
          </a:p>
        </p:txBody>
      </p:sp>
      <p:sp>
        <p:nvSpPr>
          <p:cNvPr id="6" name="Text Placeholder 5"/>
          <p:cNvSpPr>
            <a:spLocks noGrp="1"/>
          </p:cNvSpPr>
          <p:nvPr>
            <p:ph type="body" idx="1"/>
          </p:nvPr>
        </p:nvSpPr>
        <p:spPr/>
        <p:txBody>
          <a:bodyPr/>
          <a:lstStyle/>
          <a:p>
            <a:endParaRPr lang="en-US" dirty="0"/>
          </a:p>
        </p:txBody>
      </p:sp>
      <p:pic>
        <p:nvPicPr>
          <p:cNvPr id="4098" name="Picture 2" descr="Image result for richard henry pratt kill the indian save the man"/>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1443831" y="2766219"/>
            <a:ext cx="3949700" cy="31623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 Placeholder 6"/>
          <p:cNvSpPr>
            <a:spLocks noGrp="1"/>
          </p:cNvSpPr>
          <p:nvPr>
            <p:ph type="body" sz="quarter" idx="3"/>
          </p:nvPr>
        </p:nvSpPr>
        <p:spPr/>
        <p:txBody>
          <a:bodyPr>
            <a:normAutofit/>
          </a:bodyPr>
          <a:lstStyle/>
          <a:p>
            <a:r>
              <a:rPr lang="en-US" sz="1100" b="0" i="1" dirty="0" smtClean="0">
                <a:solidFill>
                  <a:prstClr val="black"/>
                </a:solidFill>
              </a:rPr>
              <a:t>A </a:t>
            </a:r>
            <a:r>
              <a:rPr lang="en-US" sz="1100" b="0" i="1" dirty="0">
                <a:solidFill>
                  <a:prstClr val="black"/>
                </a:solidFill>
              </a:rPr>
              <a:t>great general has said that the only good Indian is a dead one. In a sense, I agree with the sentiment, but only in this: that all the Indian there is in the race should be dead. Kill the Indian in him and save the man</a:t>
            </a:r>
            <a:r>
              <a:rPr lang="en-US" sz="1100" b="0" dirty="0" smtClean="0">
                <a:solidFill>
                  <a:prstClr val="black"/>
                </a:solidFill>
              </a:rPr>
              <a:t>.  </a:t>
            </a:r>
            <a:r>
              <a:rPr lang="en-US" sz="800" b="0" dirty="0">
                <a:solidFill>
                  <a:prstClr val="black"/>
                </a:solidFill>
              </a:rPr>
              <a:t>Richard Henry Pratt (1879) founder of the Carlisle Indian Industrial School</a:t>
            </a:r>
            <a:endParaRPr lang="en-US" sz="1050" dirty="0"/>
          </a:p>
        </p:txBody>
      </p:sp>
      <p:pic>
        <p:nvPicPr>
          <p:cNvPr id="4100" name="Picture 4" descr="Image result for richard henry pratt kill the indian save the man"/>
          <p:cNvPicPr>
            <a:picLocks noGrp="1" noChangeAspect="1" noChangeArrowheads="1"/>
          </p:cNvPicPr>
          <p:nvPr>
            <p:ph sz="quarter" idx="4"/>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7406145" y="2505075"/>
            <a:ext cx="2715297" cy="36845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961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immigrant children in 19</a:t>
            </a:r>
            <a:r>
              <a:rPr lang="en-US" baseline="30000" dirty="0" smtClean="0"/>
              <a:t>th</a:t>
            </a:r>
            <a:r>
              <a:rPr lang="en-US" dirty="0" smtClean="0"/>
              <a:t> Century America</a:t>
            </a:r>
            <a:endParaRPr lang="en-US" dirty="0"/>
          </a:p>
        </p:txBody>
      </p:sp>
      <p:sp>
        <p:nvSpPr>
          <p:cNvPr id="3" name="Content Placeholder 2"/>
          <p:cNvSpPr>
            <a:spLocks noGrp="1"/>
          </p:cNvSpPr>
          <p:nvPr>
            <p:ph sz="half" idx="1"/>
          </p:nvPr>
        </p:nvSpPr>
        <p:spPr/>
        <p:txBody>
          <a:bodyPr>
            <a:normAutofit/>
          </a:bodyPr>
          <a:lstStyle/>
          <a:p>
            <a:r>
              <a:rPr lang="en-US" sz="2400" dirty="0" smtClean="0"/>
              <a:t>Immigration and industrialization resulted in greater urbanization</a:t>
            </a:r>
          </a:p>
          <a:p>
            <a:r>
              <a:rPr lang="en-US" sz="2400" dirty="0" smtClean="0"/>
              <a:t>Urban population surge led to increased poverty and desperate living conditions  </a:t>
            </a:r>
          </a:p>
          <a:p>
            <a:r>
              <a:rPr lang="en-US" sz="2400" dirty="0" smtClean="0"/>
              <a:t>Hordes of poor children wandering urban streets </a:t>
            </a:r>
          </a:p>
          <a:p>
            <a:r>
              <a:rPr lang="en-US" sz="2400" dirty="0" smtClean="0"/>
              <a:t>Rise of urban street gangs</a:t>
            </a:r>
          </a:p>
          <a:p>
            <a:r>
              <a:rPr lang="en-US" sz="2400" dirty="0" smtClean="0"/>
              <a:t>Immigrant children viewed as dangerous class needing to be tamed</a:t>
            </a:r>
            <a:endParaRPr lang="en-US" sz="2400" dirty="0"/>
          </a:p>
        </p:txBody>
      </p:sp>
      <p:pic>
        <p:nvPicPr>
          <p:cNvPr id="1026" name="Picture 2" descr="Image result for jacob riis photos new york"/>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82642" y="1331355"/>
            <a:ext cx="3530058" cy="43513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003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surge of immigrant youth </a:t>
            </a:r>
            <a:endParaRPr lang="en-US" dirty="0"/>
          </a:p>
        </p:txBody>
      </p:sp>
      <p:sp>
        <p:nvSpPr>
          <p:cNvPr id="3" name="Content Placeholder 2"/>
          <p:cNvSpPr>
            <a:spLocks noGrp="1"/>
          </p:cNvSpPr>
          <p:nvPr>
            <p:ph sz="half" idx="1"/>
          </p:nvPr>
        </p:nvSpPr>
        <p:spPr/>
        <p:txBody>
          <a:bodyPr/>
          <a:lstStyle/>
          <a:p>
            <a:r>
              <a:rPr lang="en-US" dirty="0" smtClean="0"/>
              <a:t>1819 Society of the Prevention of Pauperism found</a:t>
            </a:r>
          </a:p>
          <a:p>
            <a:r>
              <a:rPr lang="en-US" dirty="0" smtClean="0"/>
              <a:t>Report on the Penitentiary System in America published (1922)</a:t>
            </a:r>
          </a:p>
          <a:p>
            <a:r>
              <a:rPr lang="en-US" dirty="0" smtClean="0"/>
              <a:t>Call for creation of youth penitentiaries</a:t>
            </a:r>
          </a:p>
          <a:p>
            <a:r>
              <a:rPr lang="en-US" dirty="0" smtClean="0"/>
              <a:t>1825 New York House of Refuge established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681643" y="1690688"/>
            <a:ext cx="3783772" cy="43513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640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York House of Refuge</a:t>
            </a:r>
            <a:endParaRPr lang="en-US" dirty="0"/>
          </a:p>
        </p:txBody>
      </p:sp>
      <p:pic>
        <p:nvPicPr>
          <p:cNvPr id="2050" name="Picture 2" descr="Image result for new york house of refuge for juvenile delinquents"/>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3235984" y="1825625"/>
            <a:ext cx="5720031" cy="43513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101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Parens</a:t>
            </a:r>
            <a:r>
              <a:rPr lang="en-US" dirty="0" smtClean="0"/>
              <a:t> </a:t>
            </a:r>
            <a:r>
              <a:rPr lang="en-US" dirty="0" err="1" smtClean="0"/>
              <a:t>Patriae</a:t>
            </a:r>
            <a:r>
              <a:rPr lang="en-US" dirty="0" smtClean="0"/>
              <a:t> and the role of the state in the rearing of children </a:t>
            </a:r>
            <a:endParaRPr lang="en-US" dirty="0"/>
          </a:p>
        </p:txBody>
      </p:sp>
      <p:sp>
        <p:nvSpPr>
          <p:cNvPr id="4" name="Content Placeholder 3"/>
          <p:cNvSpPr>
            <a:spLocks noGrp="1"/>
          </p:cNvSpPr>
          <p:nvPr>
            <p:ph sz="half" idx="1"/>
          </p:nvPr>
        </p:nvSpPr>
        <p:spPr/>
        <p:txBody>
          <a:bodyPr/>
          <a:lstStyle/>
          <a:p>
            <a:endParaRPr lang="en-US" dirty="0" smtClean="0"/>
          </a:p>
          <a:p>
            <a:r>
              <a:rPr lang="en-US" dirty="0" smtClean="0"/>
              <a:t>Crouse case of 1838</a:t>
            </a:r>
          </a:p>
          <a:p>
            <a:r>
              <a:rPr lang="en-US" dirty="0" smtClean="0"/>
              <a:t>Affirmed that the state </a:t>
            </a:r>
            <a:r>
              <a:rPr lang="en-US" dirty="0"/>
              <a:t>i</a:t>
            </a:r>
            <a:r>
              <a:rPr lang="en-US" dirty="0" smtClean="0"/>
              <a:t>s the supreme parent</a:t>
            </a:r>
          </a:p>
          <a:p>
            <a:r>
              <a:rPr lang="en-US" dirty="0" smtClean="0"/>
              <a:t>State or its designated agents determined best interest of child</a:t>
            </a:r>
          </a:p>
          <a:p>
            <a:r>
              <a:rPr lang="en-US" dirty="0" smtClean="0"/>
              <a:t>Led to child saving movement</a:t>
            </a:r>
            <a:endParaRPr lang="en-US" dirty="0"/>
          </a:p>
        </p:txBody>
      </p:sp>
      <p:pic>
        <p:nvPicPr>
          <p:cNvPr id="3074" name="Picture 2" descr="Image result for judge ben lindsey"/>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08750" y="2172494"/>
            <a:ext cx="4508500" cy="3657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0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against Chinese youth (1860)</a:t>
            </a:r>
            <a:endParaRPr lang="en-US" dirty="0"/>
          </a:p>
        </p:txBody>
      </p:sp>
      <p:sp>
        <p:nvSpPr>
          <p:cNvPr id="6" name="Content Placeholder 5"/>
          <p:cNvSpPr>
            <a:spLocks noGrp="1"/>
          </p:cNvSpPr>
          <p:nvPr>
            <p:ph sz="half" idx="1"/>
          </p:nvPr>
        </p:nvSpPr>
        <p:spPr/>
        <p:txBody>
          <a:bodyPr>
            <a:normAutofit/>
          </a:bodyPr>
          <a:lstStyle/>
          <a:p>
            <a:r>
              <a:rPr lang="en-US" sz="2000" dirty="0" smtClean="0"/>
              <a:t>Arrived in California with the gold rush</a:t>
            </a:r>
          </a:p>
          <a:p>
            <a:r>
              <a:rPr lang="en-US" sz="2000" dirty="0" smtClean="0"/>
              <a:t>Immigration fueled by political unrest – collapse of the Qing Dynasty </a:t>
            </a:r>
          </a:p>
          <a:p>
            <a:r>
              <a:rPr lang="en-US" sz="2000" dirty="0" smtClean="0"/>
              <a:t>Later worked on the transcontinental railroad</a:t>
            </a:r>
          </a:p>
          <a:p>
            <a:r>
              <a:rPr lang="en-US" sz="2000" dirty="0" smtClean="0"/>
              <a:t>Considered reliable and hardworking</a:t>
            </a:r>
          </a:p>
          <a:p>
            <a:r>
              <a:rPr lang="en-US" sz="2000" dirty="0" smtClean="0"/>
              <a:t>Considered a threat by white working class</a:t>
            </a:r>
          </a:p>
          <a:p>
            <a:r>
              <a:rPr lang="en-US" sz="2000" dirty="0" smtClean="0"/>
              <a:t>Chinese exclusion act of 1882 -1943</a:t>
            </a:r>
          </a:p>
          <a:p>
            <a:endParaRPr lang="en-US" sz="2000" dirty="0"/>
          </a:p>
          <a:p>
            <a:pPr marL="0" indent="0">
              <a:buNone/>
            </a:pPr>
            <a:r>
              <a:rPr lang="en-US" sz="1200" dirty="0" smtClean="0"/>
              <a:t>Supreme Court</a:t>
            </a:r>
            <a:r>
              <a:rPr lang="en-US" sz="1200" dirty="0"/>
              <a:t> Justice </a:t>
            </a:r>
            <a:r>
              <a:rPr lang="en-US" sz="1200" dirty="0" smtClean="0"/>
              <a:t>John Marshall Harlan: </a:t>
            </a:r>
            <a:r>
              <a:rPr lang="en-US" sz="1200" dirty="0"/>
              <a:t> </a:t>
            </a:r>
            <a:r>
              <a:rPr lang="en-US" sz="1200" dirty="0" smtClean="0"/>
              <a:t> The Chinese "a </a:t>
            </a:r>
            <a:r>
              <a:rPr lang="en-US" sz="1200" dirty="0"/>
              <a:t>race so different from our own that we do not permit those belonging to it to become citizens of the United States. Persons belonging to it are, with few exceptions, absolutely excluded from our country. I allude to the Chinese race</a:t>
            </a:r>
            <a:r>
              <a:rPr lang="en-US" sz="1200" dirty="0" smtClean="0"/>
              <a:t>."</a:t>
            </a:r>
            <a:r>
              <a:rPr lang="en-US" sz="1200" u="sng" baseline="30000" dirty="0" smtClean="0"/>
              <a:t>[</a:t>
            </a:r>
            <a:endParaRPr lang="en-US" sz="2000" dirty="0" smtClean="0"/>
          </a:p>
        </p:txBody>
      </p:sp>
      <p:pic>
        <p:nvPicPr>
          <p:cNvPr id="5122" name="Picture 2" descr="Image result for discrimination against chinese youth in 19th century california"/>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53483" y="1327601"/>
            <a:ext cx="3771900" cy="3238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23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1267</TotalTime>
  <Words>730</Words>
  <Application>Microsoft Macintosh PowerPoint</Application>
  <PresentationFormat>Custom</PresentationFormat>
  <Paragraphs>69</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Race and Ethnic Discrimination Against Youth in American History </vt:lpstr>
      <vt:lpstr>Puritan View of Childhood and child rearing practices</vt:lpstr>
      <vt:lpstr>European-American policy towards Native American Children </vt:lpstr>
      <vt:lpstr>Attitudes towards native Americans 19the century</vt:lpstr>
      <vt:lpstr>Treatment of immigrant children in 19th Century America</vt:lpstr>
      <vt:lpstr>Response to surge of immigrant youth </vt:lpstr>
      <vt:lpstr>New York House of Refuge</vt:lpstr>
      <vt:lpstr>Parens Patriae and the role of the state in the rearing of children </vt:lpstr>
      <vt:lpstr>Discrimination against Chinese youth (1860)</vt:lpstr>
      <vt:lpstr>Chinese youth and the Industrial School</vt:lpstr>
      <vt:lpstr>Depictions of 19th discrimination against the Chinese</vt:lpstr>
      <vt:lpstr>Irish Immigration to America</vt:lpstr>
      <vt:lpstr>Discrimination against Irish youth in the 19th century </vt:lpstr>
      <vt:lpstr>Slide 14</vt:lpstr>
      <vt:lpstr>Slide 15</vt:lpstr>
      <vt:lpstr>Chinese and Irish peril </vt:lpstr>
      <vt:lpstr>Discrimination against Italians</vt:lpstr>
      <vt:lpstr>Anti- Italian NY Times Editorial</vt:lpstr>
      <vt:lpstr>Discrimination against Mexican Americans </vt:lpstr>
      <vt:lpstr>Discrimination against Mexican Americans in California juvenile justice system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in American History</dc:title>
  <dc:creator>Dan</dc:creator>
  <cp:lastModifiedBy>Erica Webster</cp:lastModifiedBy>
  <cp:revision>39</cp:revision>
  <dcterms:created xsi:type="dcterms:W3CDTF">2017-03-10T21:31:56Z</dcterms:created>
  <dcterms:modified xsi:type="dcterms:W3CDTF">2017-03-10T21:32:35Z</dcterms:modified>
</cp:coreProperties>
</file>