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26.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5" r:id="rId1"/>
  </p:sldMasterIdLst>
  <p:notesMasterIdLst>
    <p:notesMasterId r:id="rId46"/>
  </p:notesMasterIdLst>
  <p:sldIdLst>
    <p:sldId id="256" r:id="rId2"/>
    <p:sldId id="257" r:id="rId3"/>
    <p:sldId id="258" r:id="rId4"/>
    <p:sldId id="266" r:id="rId5"/>
    <p:sldId id="269" r:id="rId6"/>
    <p:sldId id="274" r:id="rId7"/>
    <p:sldId id="313" r:id="rId8"/>
    <p:sldId id="273" r:id="rId9"/>
    <p:sldId id="275" r:id="rId10"/>
    <p:sldId id="267" r:id="rId11"/>
    <p:sldId id="286" r:id="rId12"/>
    <p:sldId id="259" r:id="rId13"/>
    <p:sldId id="260" r:id="rId14"/>
    <p:sldId id="270" r:id="rId15"/>
    <p:sldId id="276" r:id="rId16"/>
    <p:sldId id="277" r:id="rId17"/>
    <p:sldId id="298" r:id="rId18"/>
    <p:sldId id="279" r:id="rId19"/>
    <p:sldId id="309" r:id="rId20"/>
    <p:sldId id="310" r:id="rId21"/>
    <p:sldId id="311" r:id="rId22"/>
    <p:sldId id="312" r:id="rId23"/>
    <p:sldId id="282" r:id="rId24"/>
    <p:sldId id="314" r:id="rId25"/>
    <p:sldId id="285" r:id="rId26"/>
    <p:sldId id="302" r:id="rId27"/>
    <p:sldId id="299" r:id="rId28"/>
    <p:sldId id="303" r:id="rId29"/>
    <p:sldId id="300" r:id="rId30"/>
    <p:sldId id="305" r:id="rId31"/>
    <p:sldId id="304" r:id="rId32"/>
    <p:sldId id="301" r:id="rId33"/>
    <p:sldId id="306" r:id="rId34"/>
    <p:sldId id="287" r:id="rId35"/>
    <p:sldId id="272" r:id="rId36"/>
    <p:sldId id="288" r:id="rId37"/>
    <p:sldId id="307" r:id="rId38"/>
    <p:sldId id="308" r:id="rId39"/>
    <p:sldId id="289" r:id="rId40"/>
    <p:sldId id="296" r:id="rId41"/>
    <p:sldId id="297" r:id="rId42"/>
    <p:sldId id="315" r:id="rId43"/>
    <p:sldId id="265" r:id="rId44"/>
    <p:sldId id="283"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clrMru>
    <a:srgbClr val="404040"/>
    <a:srgbClr val="595959"/>
    <a:srgbClr val="2C7C9F"/>
    <a:srgbClr val="003AB7"/>
    <a:srgbClr val="2EE9D2"/>
    <a:srgbClr val="0011EC"/>
    <a:srgbClr val="2C7C81"/>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 uri="{FD5EFAAD-0ECE-453E-9831-46B23BE46B34}">
      <p15:chartTrackingRefBased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vertBarState="maximized">
    <p:restoredLeft sz="22978" autoAdjust="0"/>
    <p:restoredTop sz="86555" autoAdjust="0"/>
  </p:normalViewPr>
  <p:slideViewPr>
    <p:cSldViewPr snapToGrid="0" snapToObjects="1">
      <p:cViewPr varScale="1">
        <p:scale>
          <a:sx n="105" d="100"/>
          <a:sy n="105" d="100"/>
        </p:scale>
        <p:origin x="-36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7A4E4D-D325-CA4E-9953-93CDEB9D56FD}" type="datetimeFigureOut">
              <a:rPr lang="en-US" smtClean="0"/>
              <a:pPr/>
              <a:t>1/18/17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717A49-B63E-E840-8E5F-2B9DFABB033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743679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presentation notes in</a:t>
            </a:r>
            <a:r>
              <a:rPr lang="en-US" baseline="0" dirty="0" smtClean="0"/>
              <a:t> this section on each slide.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04221363"/>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80158250"/>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What has the Title 15/24 revisions process looked like so far?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process started in November 2016 when the BSCC solicited applications for members of the public so serve on what’s called an “executive steering committee” or ESC. This committee will be made up of 16 people who will oversee the revisions process and decide which sections in the Titles to focus on. In Mid-January, we expect that the BSCC will finalize membership on the executive steering committee.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December, the BSCC published their online survey asking members of the public for suggestions about how the Title 15 and 24 regulations should be revised. Survey responses are due next week on January 20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The BSCC will compile and summarize the surveys for committee members to review sometime in early February.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early February, the ESC will hold a public meeting where they will discuss the survey responses, their personal topics of interest, and decide how to structure the revisions process. In the past, the ESC has created several topic-specific working groups to tackle various specific sections of the Title regulations. In the past, the workgroups have each had 12-14 people, and there were 7 workgroups focused on discipline, medical and mental health, environmental and nutritional health, and education to name a few.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executive steering committee oversees creation of the workgroups, so until the committee meets, it’s unclear when these working groups will be formed or how they will be composed. But we estimate that they will be formed in late March- early April.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Over about 4-5 months, the working groups meet and develop specific language changes to the Title standards, and suggests these changes to the ESC. The ESC reviews these suggestions, decide what stays and what goes. Historically,</a:t>
            </a:r>
            <a:r>
              <a:rPr lang="en-US" sz="1200" kern="1200" baseline="0" dirty="0" smtClean="0">
                <a:solidFill>
                  <a:schemeClr val="tx1"/>
                </a:solidFill>
                <a:latin typeface="+mn-lt"/>
                <a:ea typeface="+mn-ea"/>
                <a:cs typeface="+mn-cs"/>
              </a:rPr>
              <a:t> the ESC has approved all working group suggestions. </a:t>
            </a:r>
            <a:r>
              <a:rPr lang="en-US" sz="1200" kern="1200" dirty="0" smtClean="0">
                <a:solidFill>
                  <a:schemeClr val="tx1"/>
                </a:solidFill>
                <a:latin typeface="+mn-lt"/>
                <a:ea typeface="+mn-ea"/>
                <a:cs typeface="+mn-cs"/>
              </a:rPr>
              <a:t>At the end of the process, the ESC will finalize their recommendations and present them to the BSCC for approval.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17604229"/>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sz="1200" kern="1200" dirty="0" smtClean="0">
                <a:solidFill>
                  <a:schemeClr val="tx1"/>
                </a:solidFill>
                <a:latin typeface="+mn-lt"/>
                <a:ea typeface="+mn-ea"/>
                <a:cs typeface="+mn-cs"/>
              </a:rPr>
              <a:t>There are several places in this timeline for advocates and community members to get involved:</a:t>
            </a:r>
            <a:r>
              <a:rPr lang="en-US" sz="1200" kern="1200" baseline="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pPr marL="228600" lvl="0" indent="-228600">
              <a:buAutoNum type="arabicPeriod"/>
            </a:pPr>
            <a:r>
              <a:rPr lang="en-US" sz="1200" kern="1200" dirty="0" smtClean="0">
                <a:solidFill>
                  <a:schemeClr val="tx1"/>
                </a:solidFill>
                <a:latin typeface="+mn-lt"/>
                <a:ea typeface="+mn-ea"/>
                <a:cs typeface="+mn-cs"/>
              </a:rPr>
              <a:t>Though we expect the ESC membership to be finalized soon, there was no application deadline for the ESC, so you can still apply. </a:t>
            </a:r>
          </a:p>
          <a:p>
            <a:pPr marL="228600" lvl="0" indent="-228600">
              <a:buNone/>
            </a:pPr>
            <a:endParaRPr lang="en-US" sz="1200" kern="120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You can also submit your name to be on a working group, especially if there’s a particular topic you’re interested in,</a:t>
            </a:r>
            <a:r>
              <a:rPr lang="en-US" sz="1200" kern="1200" baseline="0" dirty="0" smtClean="0">
                <a:solidFill>
                  <a:schemeClr val="tx1"/>
                </a:solidFill>
                <a:latin typeface="+mn-lt"/>
                <a:ea typeface="+mn-ea"/>
                <a:cs typeface="+mn-cs"/>
              </a:rPr>
              <a:t> to Dominique </a:t>
            </a:r>
            <a:r>
              <a:rPr lang="en-US" sz="1200" kern="1200" baseline="0" dirty="0" err="1" smtClean="0">
                <a:solidFill>
                  <a:schemeClr val="tx1"/>
                </a:solidFill>
                <a:latin typeface="+mn-lt"/>
                <a:ea typeface="+mn-ea"/>
                <a:cs typeface="+mn-cs"/>
              </a:rPr>
              <a:t>Nong</a:t>
            </a:r>
            <a:r>
              <a:rPr lang="en-US" sz="1200" kern="1200" baseline="0" dirty="0" smtClean="0">
                <a:solidFill>
                  <a:schemeClr val="tx1"/>
                </a:solidFill>
                <a:latin typeface="+mn-lt"/>
                <a:ea typeface="+mn-ea"/>
                <a:cs typeface="+mn-cs"/>
              </a:rPr>
              <a:t> at </a:t>
            </a:r>
            <a:r>
              <a:rPr lang="en-US" sz="1200" kern="1200" baseline="0" dirty="0" err="1" smtClean="0">
                <a:solidFill>
                  <a:schemeClr val="tx1"/>
                </a:solidFill>
                <a:latin typeface="+mn-lt"/>
                <a:ea typeface="+mn-ea"/>
                <a:cs typeface="+mn-cs"/>
              </a:rPr>
              <a:t>dnong@childrensdefense.org</a:t>
            </a:r>
            <a:r>
              <a:rPr lang="en-US" sz="1200" kern="1200" baseline="0" dirty="0" smtClean="0">
                <a:solidFill>
                  <a:schemeClr val="tx1"/>
                </a:solidFill>
                <a:latin typeface="+mn-lt"/>
                <a:ea typeface="+mn-ea"/>
                <a:cs typeface="+mn-cs"/>
              </a:rPr>
              <a:t>.</a:t>
            </a:r>
          </a:p>
          <a:p>
            <a:pPr marL="228600" marR="0" lvl="0" indent="-22860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You can submit responses to the </a:t>
            </a:r>
            <a:r>
              <a:rPr lang="en-US" sz="1200" kern="1200" dirty="0" err="1" smtClean="0">
                <a:solidFill>
                  <a:schemeClr val="tx1"/>
                </a:solidFill>
                <a:latin typeface="+mn-lt"/>
                <a:ea typeface="+mn-ea"/>
                <a:cs typeface="+mn-cs"/>
              </a:rPr>
              <a:t>BSCC’s</a:t>
            </a:r>
            <a:r>
              <a:rPr lang="en-US" sz="1200" kern="1200" dirty="0" smtClean="0">
                <a:solidFill>
                  <a:schemeClr val="tx1"/>
                </a:solidFill>
                <a:latin typeface="+mn-lt"/>
                <a:ea typeface="+mn-ea"/>
                <a:cs typeface="+mn-cs"/>
              </a:rPr>
              <a:t> online survey</a:t>
            </a:r>
            <a:r>
              <a:rPr lang="en-US" sz="1200" kern="1200" baseline="0" dirty="0" smtClean="0">
                <a:solidFill>
                  <a:schemeClr val="tx1"/>
                </a:solidFill>
                <a:latin typeface="+mn-lt"/>
                <a:ea typeface="+mn-ea"/>
                <a:cs typeface="+mn-cs"/>
              </a:rPr>
              <a:t> (discussed in following slides).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baseline="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baseline="0" dirty="0" smtClean="0">
                <a:solidFill>
                  <a:schemeClr val="tx1"/>
                </a:solidFill>
                <a:latin typeface="+mn-lt"/>
                <a:ea typeface="+mn-ea"/>
                <a:cs typeface="+mn-cs"/>
              </a:rPr>
              <a:t>You can submit responses to a </a:t>
            </a:r>
            <a:r>
              <a:rPr lang="en-US" sz="1200" kern="1200" dirty="0" smtClean="0">
                <a:solidFill>
                  <a:schemeClr val="tx1"/>
                </a:solidFill>
                <a:latin typeface="+mn-lt"/>
                <a:ea typeface="+mn-ea"/>
                <a:cs typeface="+mn-cs"/>
              </a:rPr>
              <a:t>youth-friendly survey for young people, or siblings or friends of young people, who have had direct experience in a juvenile facility so they may have some input on what can be improved. Responses to this survey will summarize and submitted to the BSCC on behalf of youth by The California Endowment.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In addition to filling</a:t>
            </a:r>
            <a:r>
              <a:rPr lang="en-US" sz="1200" kern="1200" baseline="0" dirty="0" smtClean="0">
                <a:solidFill>
                  <a:schemeClr val="tx1"/>
                </a:solidFill>
                <a:latin typeface="+mn-lt"/>
                <a:ea typeface="+mn-ea"/>
                <a:cs typeface="+mn-cs"/>
              </a:rPr>
              <a:t> out the </a:t>
            </a:r>
            <a:r>
              <a:rPr lang="en-US" sz="1200" kern="1200" baseline="0" dirty="0" err="1" smtClean="0">
                <a:solidFill>
                  <a:schemeClr val="tx1"/>
                </a:solidFill>
                <a:latin typeface="+mn-lt"/>
                <a:ea typeface="+mn-ea"/>
                <a:cs typeface="+mn-cs"/>
              </a:rPr>
              <a:t>BSCC’s</a:t>
            </a:r>
            <a:r>
              <a:rPr lang="en-US" sz="1200" kern="1200" baseline="0" dirty="0" smtClean="0">
                <a:solidFill>
                  <a:schemeClr val="tx1"/>
                </a:solidFill>
                <a:latin typeface="+mn-lt"/>
                <a:ea typeface="+mn-ea"/>
                <a:cs typeface="+mn-cs"/>
              </a:rPr>
              <a:t> survey, y</a:t>
            </a:r>
            <a:r>
              <a:rPr lang="en-US" sz="1200" kern="1200" dirty="0" smtClean="0">
                <a:solidFill>
                  <a:schemeClr val="tx1"/>
                </a:solidFill>
                <a:latin typeface="+mn-lt"/>
                <a:ea typeface="+mn-ea"/>
                <a:cs typeface="+mn-cs"/>
              </a:rPr>
              <a:t>ou can also submit public comment letters throughout the process (shown on the timeline) to let the BSCC and the ESC know what sections of the Titles you think they should focus on, which kind of working groups should be formed, who should be on the working groups – for example, mental health experts, formerly incarcerated youth — and how the language of the Titles should be revised.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latin typeface="+mn-lt"/>
                <a:ea typeface="+mn-ea"/>
                <a:cs typeface="+mn-cs"/>
              </a:rPr>
              <a:t>Finally, you can attend a meeting and provide public comment in person.</a:t>
            </a:r>
            <a:r>
              <a:rPr lang="en-US" sz="1200" kern="1200" baseline="0" dirty="0" smtClean="0">
                <a:solidFill>
                  <a:schemeClr val="tx1"/>
                </a:solidFill>
                <a:latin typeface="+mn-lt"/>
                <a:ea typeface="+mn-ea"/>
                <a:cs typeface="+mn-cs"/>
              </a:rPr>
              <a:t> T</a:t>
            </a:r>
            <a:r>
              <a:rPr lang="en-US" sz="1200" kern="1200" dirty="0" smtClean="0">
                <a:solidFill>
                  <a:schemeClr val="tx1"/>
                </a:solidFill>
                <a:latin typeface="+mn-lt"/>
                <a:ea typeface="+mn-ea"/>
                <a:cs typeface="+mn-cs"/>
              </a:rPr>
              <a:t>he BSCC and ESC meetings are public, so if you’re able to attend, it is powerful and persuasive when someone stands up and gives personal testimony about their own experience or the experience of their child or client.  </a:t>
            </a: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dirty="0" smtClean="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Tx/>
              <a:buAutoNum type="arabicPeriod"/>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79476855"/>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a:t>
            </a:r>
            <a:r>
              <a:rPr lang="en-US" baseline="0" dirty="0" err="1" smtClean="0"/>
              <a:t>BSCC’s</a:t>
            </a:r>
            <a:r>
              <a:rPr lang="en-US" baseline="0" dirty="0" smtClean="0"/>
              <a:t> Online Survey and what to expect:</a:t>
            </a:r>
          </a:p>
          <a:p>
            <a:endParaRPr lang="en-US" baseline="0" dirty="0" smtClean="0"/>
          </a:p>
          <a:p>
            <a:r>
              <a:rPr lang="en-US" baseline="0" dirty="0" smtClean="0"/>
              <a:t>This is an a</a:t>
            </a:r>
            <a:r>
              <a:rPr lang="en-US" dirty="0" smtClean="0"/>
              <a:t>ctive lin</a:t>
            </a:r>
            <a:r>
              <a:rPr lang="en-US" baseline="0" dirty="0" smtClean="0"/>
              <a:t>k to the </a:t>
            </a:r>
            <a:r>
              <a:rPr lang="en-US" baseline="0" dirty="0" err="1" smtClean="0"/>
              <a:t>BSCC’s</a:t>
            </a:r>
            <a:r>
              <a:rPr lang="en-US" baseline="0" dirty="0" smtClean="0"/>
              <a:t> online survey – due January 20</a:t>
            </a:r>
            <a:r>
              <a:rPr lang="en-US" baseline="30000" dirty="0" smtClean="0"/>
              <a:t>th</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90278245"/>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link brings you</a:t>
            </a:r>
            <a:r>
              <a:rPr lang="en-US" baseline="0" dirty="0" smtClean="0"/>
              <a:t> to this landing page with a brief introduction.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89910835"/>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Once you enter the survey, it gives you two options: 1) if you want to make an improvement to the Title regulations but you don’t know the specific section, OR 2) if you have an improvement to make to a specific section. </a:t>
            </a:r>
          </a:p>
          <a:p>
            <a:endParaRPr lang="en-US" sz="1200" kern="1200" dirty="0" smtClean="0">
              <a:solidFill>
                <a:schemeClr val="tx1"/>
              </a:solidFill>
              <a:latin typeface="+mn-lt"/>
              <a:ea typeface="+mn-ea"/>
              <a:cs typeface="+mn-cs"/>
            </a:endParaRPr>
          </a:p>
          <a:p>
            <a:r>
              <a:rPr lang="en-US" dirty="0" smtClean="0"/>
              <a:t>See option 1 on the next</a:t>
            </a:r>
            <a:r>
              <a:rPr lang="en-US" baseline="0" dirty="0" smtClean="0"/>
              <a:t> slide.</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5020149"/>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we choose Option</a:t>
            </a:r>
            <a:r>
              <a:rPr lang="en-US" sz="1200" kern="1200" baseline="0" dirty="0" smtClean="0">
                <a:solidFill>
                  <a:schemeClr val="tx1"/>
                </a:solidFill>
                <a:latin typeface="+mn-lt"/>
                <a:ea typeface="+mn-ea"/>
                <a:cs typeface="+mn-cs"/>
              </a:rPr>
              <a:t> 1</a:t>
            </a:r>
            <a:r>
              <a:rPr lang="en-US" sz="1200" kern="1200" dirty="0" smtClean="0">
                <a:solidFill>
                  <a:schemeClr val="tx1"/>
                </a:solidFill>
                <a:latin typeface="+mn-lt"/>
                <a:ea typeface="+mn-ea"/>
                <a:cs typeface="+mn-cs"/>
              </a:rPr>
              <a:t>, these are the questions, which will be discussed in the next slides. Basically these</a:t>
            </a:r>
            <a:r>
              <a:rPr lang="en-US" sz="1200" kern="1200" baseline="0" dirty="0" smtClean="0">
                <a:solidFill>
                  <a:schemeClr val="tx1"/>
                </a:solidFill>
                <a:latin typeface="+mn-lt"/>
                <a:ea typeface="+mn-ea"/>
                <a:cs typeface="+mn-cs"/>
              </a:rPr>
              <a:t> questions</a:t>
            </a:r>
            <a:r>
              <a:rPr lang="en-US" sz="1200" kern="1200" dirty="0" smtClean="0">
                <a:solidFill>
                  <a:schemeClr val="tx1"/>
                </a:solidFill>
                <a:latin typeface="+mn-lt"/>
                <a:ea typeface="+mn-ea"/>
                <a:cs typeface="+mn-cs"/>
              </a:rPr>
              <a:t> ask:</a:t>
            </a:r>
            <a:r>
              <a:rPr lang="en-US" sz="1200" kern="1200" baseline="0" dirty="0" smtClean="0">
                <a:solidFill>
                  <a:schemeClr val="tx1"/>
                </a:solidFill>
                <a:latin typeface="+mn-lt"/>
                <a:ea typeface="+mn-ea"/>
                <a:cs typeface="+mn-cs"/>
              </a:rPr>
              <a:t> 2) </a:t>
            </a:r>
            <a:r>
              <a:rPr lang="en-US" sz="1200" kern="1200" dirty="0" smtClean="0">
                <a:solidFill>
                  <a:schemeClr val="tx1"/>
                </a:solidFill>
                <a:latin typeface="+mn-lt"/>
                <a:ea typeface="+mn-ea"/>
                <a:cs typeface="+mn-cs"/>
              </a:rPr>
              <a:t>what is the issue you want improved, 3) why should it be improved, 4) will this improvement cost money, and 5) there is an option to submit a personal experience that explains why this improvement is important.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See Question 1, Option 2 on the next slide: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29792560"/>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we choose Option 2 for</a:t>
            </a:r>
            <a:r>
              <a:rPr lang="en-US" sz="1200" kern="1200" baseline="0" dirty="0" smtClean="0">
                <a:solidFill>
                  <a:schemeClr val="tx1"/>
                </a:solidFill>
                <a:latin typeface="+mn-lt"/>
                <a:ea typeface="+mn-ea"/>
                <a:cs typeface="+mn-cs"/>
              </a:rPr>
              <a:t> Q</a:t>
            </a:r>
            <a:r>
              <a:rPr lang="en-US" sz="1200" kern="1200" dirty="0" smtClean="0">
                <a:solidFill>
                  <a:schemeClr val="tx1"/>
                </a:solidFill>
                <a:latin typeface="+mn-lt"/>
                <a:ea typeface="+mn-ea"/>
                <a:cs typeface="+mn-cs"/>
              </a:rPr>
              <a:t>uestion 1, the only difference is that this page includes a drop down menu from which you may select the specific section you want to discuss. The rest of the questions are the same as in option 1.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See slides 18-22</a:t>
            </a:r>
            <a:r>
              <a:rPr lang="en-US" sz="1200" kern="1200" baseline="0" dirty="0" smtClean="0">
                <a:solidFill>
                  <a:schemeClr val="tx1"/>
                </a:solidFill>
                <a:latin typeface="+mn-lt"/>
                <a:ea typeface="+mn-ea"/>
                <a:cs typeface="+mn-cs"/>
              </a:rPr>
              <a:t> to see an example of the dropdown options. </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36664655"/>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we choose Option 2 for</a:t>
            </a:r>
            <a:r>
              <a:rPr lang="en-US" sz="1200" kern="1200" baseline="0" dirty="0" smtClean="0">
                <a:solidFill>
                  <a:schemeClr val="tx1"/>
                </a:solidFill>
                <a:latin typeface="+mn-lt"/>
                <a:ea typeface="+mn-ea"/>
                <a:cs typeface="+mn-cs"/>
              </a:rPr>
              <a:t> Q</a:t>
            </a:r>
            <a:r>
              <a:rPr lang="en-US" sz="1200" kern="1200" dirty="0" smtClean="0">
                <a:solidFill>
                  <a:schemeClr val="tx1"/>
                </a:solidFill>
                <a:latin typeface="+mn-lt"/>
                <a:ea typeface="+mn-ea"/>
                <a:cs typeface="+mn-cs"/>
              </a:rPr>
              <a:t>uestion 1, the only difference is that this page includes a drop down menu from which you may select the specific section you want to discuss. The rest of the questions are the same as in option 1.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See slides 18-22</a:t>
            </a:r>
            <a:r>
              <a:rPr lang="en-US" sz="1200" kern="1200" baseline="0" dirty="0" smtClean="0">
                <a:solidFill>
                  <a:schemeClr val="tx1"/>
                </a:solidFill>
                <a:latin typeface="+mn-lt"/>
                <a:ea typeface="+mn-ea"/>
                <a:cs typeface="+mn-cs"/>
              </a:rPr>
              <a:t> to see an example of the dropdown options. </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19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71592591"/>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we choose Option 2 for</a:t>
            </a:r>
            <a:r>
              <a:rPr lang="en-US" sz="1200" kern="1200" baseline="0" dirty="0" smtClean="0">
                <a:solidFill>
                  <a:schemeClr val="tx1"/>
                </a:solidFill>
                <a:latin typeface="+mn-lt"/>
                <a:ea typeface="+mn-ea"/>
                <a:cs typeface="+mn-cs"/>
              </a:rPr>
              <a:t> Q</a:t>
            </a:r>
            <a:r>
              <a:rPr lang="en-US" sz="1200" kern="1200" dirty="0" smtClean="0">
                <a:solidFill>
                  <a:schemeClr val="tx1"/>
                </a:solidFill>
                <a:latin typeface="+mn-lt"/>
                <a:ea typeface="+mn-ea"/>
                <a:cs typeface="+mn-cs"/>
              </a:rPr>
              <a:t>uestion 1, the only difference is that this page includes a drop down menu from which you may select the specific section you want to discuss. The rest of the questions are the same as in option 1.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See slides 18-22</a:t>
            </a:r>
            <a:r>
              <a:rPr lang="en-US" sz="1200" kern="1200" baseline="0" dirty="0" smtClean="0">
                <a:solidFill>
                  <a:schemeClr val="tx1"/>
                </a:solidFill>
                <a:latin typeface="+mn-lt"/>
                <a:ea typeface="+mn-ea"/>
                <a:cs typeface="+mn-cs"/>
              </a:rPr>
              <a:t> to see an example of the dropdown options. </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75454509"/>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baseline="0" dirty="0" smtClean="0"/>
          </a:p>
          <a:p>
            <a:r>
              <a:rPr lang="en-US" sz="1200" kern="1200" dirty="0" smtClean="0">
                <a:solidFill>
                  <a:schemeClr val="tx1"/>
                </a:solidFill>
                <a:latin typeface="+mn-lt"/>
                <a:ea typeface="+mn-ea"/>
                <a:cs typeface="+mn-cs"/>
              </a:rPr>
              <a:t>Every few years, the Title 15 and 24 regulations – or the minimum standards that govern how California’s juvenile facilities look and operate - are revised by the Board of State and Community Corrections (BSCC). The BSCC is state agency based in Sacramento that oversees many important criminal and juvenile justice issues,</a:t>
            </a:r>
            <a:r>
              <a:rPr lang="en-US" sz="1200" kern="1200" baseline="0" dirty="0" smtClean="0">
                <a:solidFill>
                  <a:schemeClr val="tx1"/>
                </a:solidFill>
                <a:latin typeface="+mn-lt"/>
                <a:ea typeface="+mn-ea"/>
                <a:cs typeface="+mn-cs"/>
              </a:rPr>
              <a:t> such as Prop 47 funding.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Title 15 and 24 standards govern every aspect of life for youth in county juvenile facilities, whether it’s the food served to them, the education they receive, or which weapons correctional officers are allowed to use.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As the BSCC revisits these standards, we as advocates, researchers, formerly incarcerated youth, family members, and allies, have a few different opportunities to influence how youth are treated. One opportunity is to participate in an online survey recently published by the BSCC, which asks the public how juvenile facilities can be improved.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Our presenters will show you what these juvenile minimum standards currently look like, provide resources and ideas to guide you through the </a:t>
            </a:r>
            <a:r>
              <a:rPr lang="en-US" sz="1200" kern="1200" dirty="0" err="1" smtClean="0">
                <a:solidFill>
                  <a:schemeClr val="tx1"/>
                </a:solidFill>
                <a:latin typeface="+mn-lt"/>
                <a:ea typeface="+mn-ea"/>
                <a:cs typeface="+mn-cs"/>
              </a:rPr>
              <a:t>BSCCs</a:t>
            </a:r>
            <a:r>
              <a:rPr lang="en-US" sz="1200" kern="1200" dirty="0" smtClean="0">
                <a:solidFill>
                  <a:schemeClr val="tx1"/>
                </a:solidFill>
                <a:latin typeface="+mn-lt"/>
                <a:ea typeface="+mn-ea"/>
                <a:cs typeface="+mn-cs"/>
              </a:rPr>
              <a:t> online survey, and discuss other ways to get involved in the revisions process in the near future.</a:t>
            </a:r>
          </a:p>
          <a:p>
            <a:pPr>
              <a:buFontTx/>
              <a:buChar char="-"/>
            </a:pPr>
            <a:endParaRPr lang="en-US" baseline="0" dirty="0" smtClean="0"/>
          </a:p>
          <a:p>
            <a:pPr>
              <a:buFontTx/>
              <a:buChar char="-"/>
            </a:pPr>
            <a:endParaRPr lang="en-US" baseline="0" dirty="0" smtClean="0"/>
          </a:p>
          <a:p>
            <a:pPr>
              <a:buFontTx/>
              <a:buChar char="-"/>
            </a:pP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42643892"/>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we choose Option 2 for</a:t>
            </a:r>
            <a:r>
              <a:rPr lang="en-US" sz="1200" kern="1200" baseline="0" dirty="0" smtClean="0">
                <a:solidFill>
                  <a:schemeClr val="tx1"/>
                </a:solidFill>
                <a:latin typeface="+mn-lt"/>
                <a:ea typeface="+mn-ea"/>
                <a:cs typeface="+mn-cs"/>
              </a:rPr>
              <a:t> Q</a:t>
            </a:r>
            <a:r>
              <a:rPr lang="en-US" sz="1200" kern="1200" dirty="0" smtClean="0">
                <a:solidFill>
                  <a:schemeClr val="tx1"/>
                </a:solidFill>
                <a:latin typeface="+mn-lt"/>
                <a:ea typeface="+mn-ea"/>
                <a:cs typeface="+mn-cs"/>
              </a:rPr>
              <a:t>uestion 1, the only difference is that this page includes a drop down menu from which you may select the specific section you want to discuss. The rest of the questions are the same as in option 1.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See slides 18-22</a:t>
            </a:r>
            <a:r>
              <a:rPr lang="en-US" sz="1200" kern="1200" baseline="0" dirty="0" smtClean="0">
                <a:solidFill>
                  <a:schemeClr val="tx1"/>
                </a:solidFill>
                <a:latin typeface="+mn-lt"/>
                <a:ea typeface="+mn-ea"/>
                <a:cs typeface="+mn-cs"/>
              </a:rPr>
              <a:t> to see an example of the dropdown options. </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73433818"/>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we choose Option 2 for</a:t>
            </a:r>
            <a:r>
              <a:rPr lang="en-US" sz="1200" kern="1200" baseline="0" dirty="0" smtClean="0">
                <a:solidFill>
                  <a:schemeClr val="tx1"/>
                </a:solidFill>
                <a:latin typeface="+mn-lt"/>
                <a:ea typeface="+mn-ea"/>
                <a:cs typeface="+mn-cs"/>
              </a:rPr>
              <a:t> Q</a:t>
            </a:r>
            <a:r>
              <a:rPr lang="en-US" sz="1200" kern="1200" dirty="0" smtClean="0">
                <a:solidFill>
                  <a:schemeClr val="tx1"/>
                </a:solidFill>
                <a:latin typeface="+mn-lt"/>
                <a:ea typeface="+mn-ea"/>
                <a:cs typeface="+mn-cs"/>
              </a:rPr>
              <a:t>uestion 1, the only difference is that this page includes a drop down menu from which you may select the specific section you want to discuss. The rest of the questions are the same as in option 1.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See slides 18-22</a:t>
            </a:r>
            <a:r>
              <a:rPr lang="en-US" sz="1200" kern="1200" baseline="0" dirty="0" smtClean="0">
                <a:solidFill>
                  <a:schemeClr val="tx1"/>
                </a:solidFill>
                <a:latin typeface="+mn-lt"/>
                <a:ea typeface="+mn-ea"/>
                <a:cs typeface="+mn-cs"/>
              </a:rPr>
              <a:t> to see an example of the dropdown options. </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32659761"/>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Finally, you to enter your personal information at the end. </a:t>
            </a: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53235849"/>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survey</a:t>
            </a:r>
            <a:r>
              <a:rPr lang="en-US" baseline="0" dirty="0" smtClean="0"/>
              <a:t> is a chance for community leaders, allies, and people with direct experience in the juvenile justice to make their voices heard. This section of the presentation will go over each question on the </a:t>
            </a:r>
            <a:r>
              <a:rPr lang="en-US" baseline="0" dirty="0" err="1" smtClean="0"/>
              <a:t>BSCC’s</a:t>
            </a:r>
            <a:r>
              <a:rPr lang="en-US" baseline="0" dirty="0" smtClean="0"/>
              <a:t> online survey so that you both feel more comfortable answering, and also see the biggest impact. </a:t>
            </a:r>
          </a:p>
        </p:txBody>
      </p:sp>
      <p:sp>
        <p:nvSpPr>
          <p:cNvPr id="4" name="Slide Number Placeholder 3"/>
          <p:cNvSpPr>
            <a:spLocks noGrp="1"/>
          </p:cNvSpPr>
          <p:nvPr>
            <p:ph type="sldNum" sz="quarter" idx="10"/>
          </p:nvPr>
        </p:nvSpPr>
        <p:spPr/>
        <p:txBody>
          <a:bodyPr/>
          <a:lstStyle/>
          <a:p>
            <a:fld id="{1C717A49-B63E-E840-8E5F-2B9DFABB0334}" type="slidenum">
              <a:rPr lang="en-US" smtClean="0"/>
              <a:pPr/>
              <a:t>24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19696764"/>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example</a:t>
            </a:r>
            <a:r>
              <a:rPr lang="en-US" baseline="0" dirty="0" smtClean="0"/>
              <a:t> of Section 1371, the original text showed that youth must be allowed a minimum of three hours of daily recreation and five hours minimum on Saturday. The example shows that we change the minimum to four hours daily during the week and six hours daily on Saturday. </a:t>
            </a:r>
          </a:p>
          <a:p>
            <a:endParaRPr lang="en-US" baseline="0" dirty="0" smtClean="0"/>
          </a:p>
          <a:p>
            <a:r>
              <a:rPr lang="en-US" baseline="0" dirty="0" smtClean="0"/>
              <a:t>It is important to note that these Title 15 and 24 standards dictate only the MINIMUM requirements from juvenile facilities. When amending these standards, please remember that juvenile facilities will be held only to the minimum standard, so if youth absolutely must receive more hours of recreation time per day, add that number of hours to your revisions.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39975299"/>
      </p:ext>
    </p:extLst>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Real</a:t>
            </a:r>
            <a:r>
              <a:rPr lang="en-US" baseline="0" dirty="0" smtClean="0"/>
              <a:t> world example: </a:t>
            </a:r>
          </a:p>
          <a:p>
            <a:endParaRPr lang="en-US" baseline="0" dirty="0" smtClean="0"/>
          </a:p>
          <a:p>
            <a:r>
              <a:rPr lang="en-US" baseline="0" dirty="0" smtClean="0"/>
              <a:t>In previous versions of the Title 15 and 24 regulations, the standard stated that juvenile facility issued undergarments must be “substantially stain free,” though later upgraded to “stain free.” In 2011, Sue Burrell advocated that youth should receive new underwear, and that the regulations should more clearly state that youth are allowed to bring their own underwear to the juvenile facility. With her advocacy, Title 15 was revised to reflect that undergarments “may be substituted for the institutional clothing.” However, today, the regulations do not state that youth should be provided with new underwear if they are unable to substitute their own. The text underlined in red shows an example of what new text can be added in this round of revisions to ensure that youth who are unable to substitute their own underwear are provided with clean underwear. </a:t>
            </a:r>
          </a:p>
        </p:txBody>
      </p:sp>
      <p:sp>
        <p:nvSpPr>
          <p:cNvPr id="4" name="Slide Number Placeholder 3"/>
          <p:cNvSpPr>
            <a:spLocks noGrp="1"/>
          </p:cNvSpPr>
          <p:nvPr>
            <p:ph type="sldNum" sz="quarter" idx="10"/>
          </p:nvPr>
        </p:nvSpPr>
        <p:spPr/>
        <p:txBody>
          <a:bodyPr/>
          <a:lstStyle/>
          <a:p>
            <a:fld id="{1C717A49-B63E-E840-8E5F-2B9DFABB0334}" type="slidenum">
              <a:rPr lang="en-US" smtClean="0"/>
              <a:pPr/>
              <a:t>26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20151010"/>
      </p:ext>
    </p:extLst>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example on next slide. You</a:t>
            </a:r>
            <a:r>
              <a:rPr lang="en-US" baseline="0" dirty="0" smtClean="0"/>
              <a:t> can also explain your own personal experiences or those of people you know to show why your suggestions are necessary and will improve conditions in facilities.</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42566945"/>
      </p:ext>
    </p:extLst>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Again using</a:t>
            </a:r>
            <a:r>
              <a:rPr lang="en-US" baseline="0" dirty="0" smtClean="0"/>
              <a:t> the underwear example, we’ve broken the reasoning into three sections. For example, the “legal argument” above cites Welfare and Institutions Code (WIC) section 851. This language is broad, and states that youth should be provided with a safe and supportive environment. Youth being able to bring their own underwear/being given new underwear definitely creates a more homelike and safe environment. This WIC section can be applied to many other areas of the Title 15 and 24 regulations. </a:t>
            </a:r>
          </a:p>
          <a:p>
            <a:endParaRPr lang="en-US" baseline="0" dirty="0" smtClean="0"/>
          </a:p>
          <a:p>
            <a:r>
              <a:rPr lang="en-US" baseline="0" dirty="0" smtClean="0"/>
              <a:t>For the “human argument,” it is simply stated why youth should be afforded the right to have clean underwear. While the legal argument is helpful, this is the crux of the matter and often times the most important. </a:t>
            </a:r>
          </a:p>
          <a:p>
            <a:endParaRPr lang="en-US" baseline="0" dirty="0" smtClean="0"/>
          </a:p>
          <a:p>
            <a:r>
              <a:rPr lang="en-US" baseline="0" dirty="0" smtClean="0"/>
              <a:t>Citation – we encourage you to conduct an online search to find more evidence to support your revision. With the number of news outlets and resources monitoring conditions of incarceration these days (for example, The Marshall Project, Prison Legal News, Prison Law Office, Human Rights Watch, and Penal Reform International), it is worth looking to see what studies, news events or advocacy already exist around your issue.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13101542"/>
      </p:ext>
    </p:extLst>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Positive reforms can decrease long-term spending. For</a:t>
            </a:r>
            <a:r>
              <a:rPr lang="en-US" baseline="0" dirty="0" smtClean="0"/>
              <a:t> example, using the example of ensuring in-person visitation, in-person visitation has been shown to reduce in-custody violence, reduce recidivism, and maintain family ties between incarcerated family members and children. Less in-custody violence and decreased recidivism will result in long-term savings. </a:t>
            </a:r>
          </a:p>
          <a:p>
            <a:endParaRPr lang="en-US" baseline="0" dirty="0" smtClean="0"/>
          </a:p>
          <a:p>
            <a:r>
              <a:rPr lang="en-US" baseline="0" dirty="0" smtClean="0"/>
              <a:t>Some spending might be permissible under current law. For example, we discussed WIC section 851 in Slide 28 which can broadly include many positive reforms. </a:t>
            </a:r>
          </a:p>
          <a:p>
            <a:endParaRPr lang="en-US" baseline="0" dirty="0" smtClean="0"/>
          </a:p>
          <a:p>
            <a:r>
              <a:rPr lang="en-US" dirty="0" smtClean="0"/>
              <a:t>Facilities will save money by preventing</a:t>
            </a:r>
            <a:r>
              <a:rPr lang="en-US" baseline="0" dirty="0" smtClean="0"/>
              <a:t> lawsuits for not meeting other legal facility requirements. For example, California jails do not currently enforce the sexual assault safety standards created Prison Rape Elimination Act (PREA), which is a federal law. By not enforcing PREA, county facilities may be subject to litigation, which can be expensive. </a:t>
            </a:r>
          </a:p>
          <a:p>
            <a:endParaRPr lang="en-US" baseline="0" dirty="0" smtClean="0"/>
          </a:p>
          <a:p>
            <a:r>
              <a:rPr lang="en-US" baseline="0" dirty="0" smtClean="0"/>
              <a:t>There may be opportunities to leverage community partners to lower or negate costs. See next slide.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29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32829265"/>
      </p:ext>
    </p:extLst>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a:t>
            </a:r>
            <a:r>
              <a:rPr lang="en-US" baseline="0" dirty="0" smtClean="0"/>
              <a:t> the underwear example again, the costs for mandating that youth receive clean underwear may not be that high as many youth will opt to bring their own underwear. Sue also researched several juvenile halls who were addressing this issue beyond the minimum standards, and brought up the possibility of partnering with community groups to garner new, donated underwear at no cost.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34118694"/>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Title</a:t>
            </a:r>
            <a:r>
              <a:rPr lang="en-US" baseline="0" dirty="0" smtClean="0"/>
              <a:t> 15 refers to the “Crime Prevention and Corrections” section of the entire set of CA Regulations; Title 24 refers to building standards. These are </a:t>
            </a:r>
            <a:r>
              <a:rPr lang="en-US" u="sng" baseline="0" dirty="0" smtClean="0"/>
              <a:t>minimum standards</a:t>
            </a:r>
            <a:r>
              <a:rPr lang="en-US" u="none" baseline="0" dirty="0" smtClean="0"/>
              <a:t> that leave a lot of flexibility to individual facilities, so raising the bar for these standards (requiring certain things or banning others) is a key way to ensure our youth are treated with dignity and respect. The rules do </a:t>
            </a:r>
            <a:r>
              <a:rPr lang="en-US" u="sng" baseline="0" dirty="0" smtClean="0"/>
              <a:t>not </a:t>
            </a:r>
            <a:r>
              <a:rPr lang="en-US" u="none" baseline="0" dirty="0" smtClean="0"/>
              <a:t>apply to DJJ (Division of Juvenile Justice) facilities.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6423536"/>
      </p:ext>
    </p:extLst>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404040"/>
                </a:solidFill>
              </a:rPr>
              <a:t>Another</a:t>
            </a:r>
            <a:r>
              <a:rPr lang="en-US" sz="1200" baseline="0" dirty="0" smtClean="0">
                <a:solidFill>
                  <a:srgbClr val="404040"/>
                </a:solidFill>
              </a:rPr>
              <a:t> example about how s</a:t>
            </a:r>
            <a:r>
              <a:rPr lang="en-US" sz="1200" dirty="0" smtClean="0">
                <a:solidFill>
                  <a:srgbClr val="404040"/>
                </a:solidFill>
              </a:rPr>
              <a:t>ome spending might be permissible under current law</a:t>
            </a:r>
            <a:r>
              <a:rPr lang="en-US" sz="1200" baseline="0" dirty="0" smtClean="0">
                <a:solidFill>
                  <a:srgbClr val="404040"/>
                </a:solidFill>
              </a:rPr>
              <a:t> to answer Question 4/cost. </a:t>
            </a:r>
            <a:endParaRPr lang="en-US" baseline="0" dirty="0" smtClean="0"/>
          </a:p>
          <a:p>
            <a:endParaRPr lang="en-US" baseline="0" dirty="0" smtClean="0"/>
          </a:p>
          <a:p>
            <a:r>
              <a:rPr lang="en-US" baseline="0" dirty="0" smtClean="0"/>
              <a:t>Currently, t</a:t>
            </a:r>
            <a:r>
              <a:rPr lang="en-US" sz="1200" kern="1200" dirty="0" smtClean="0">
                <a:solidFill>
                  <a:schemeClr val="tx1"/>
                </a:solidFill>
                <a:latin typeface="+mn-lt"/>
                <a:ea typeface="+mn-ea"/>
                <a:cs typeface="+mn-cs"/>
              </a:rPr>
              <a:t>he Title 15 regulations are out of step with prevailing national standards on staffing ratios. The</a:t>
            </a:r>
            <a:r>
              <a:rPr lang="en-US" sz="1200" kern="1200" baseline="0" dirty="0" smtClean="0">
                <a:solidFill>
                  <a:schemeClr val="tx1"/>
                </a:solidFill>
                <a:latin typeface="+mn-lt"/>
                <a:ea typeface="+mn-ea"/>
                <a:cs typeface="+mn-cs"/>
              </a:rPr>
              <a:t> prevailing national standards state that</a:t>
            </a:r>
            <a:r>
              <a:rPr lang="en-US" sz="1200" kern="1200" dirty="0" smtClean="0">
                <a:solidFill>
                  <a:schemeClr val="tx1"/>
                </a:solidFill>
                <a:latin typeface="+mn-lt"/>
                <a:ea typeface="+mn-ea"/>
                <a:cs typeface="+mn-cs"/>
              </a:rPr>
              <a:t> the</a:t>
            </a:r>
            <a:r>
              <a:rPr lang="en-US" sz="1200" kern="1200" baseline="0" dirty="0" smtClean="0">
                <a:solidFill>
                  <a:schemeClr val="tx1"/>
                </a:solidFill>
                <a:latin typeface="+mn-lt"/>
                <a:ea typeface="+mn-ea"/>
                <a:cs typeface="+mn-cs"/>
              </a:rPr>
              <a:t> staffing ratio </a:t>
            </a:r>
            <a:r>
              <a:rPr lang="en-US" sz="1200" kern="1200" dirty="0" smtClean="0">
                <a:solidFill>
                  <a:schemeClr val="tx1"/>
                </a:solidFill>
                <a:latin typeface="+mn-lt"/>
                <a:ea typeface="+mn-ea"/>
                <a:cs typeface="+mn-cs"/>
              </a:rPr>
              <a:t>is now 1:8 staffing in daytime and 1:16 at night. Several lawsuits and Department of Justice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DOJ) investigations have been resolved using this as the standard.</a:t>
            </a:r>
            <a:r>
              <a:rPr lang="en-US" sz="1200" kern="1200" baseline="0" dirty="0" smtClean="0">
                <a:solidFill>
                  <a:schemeClr val="tx1"/>
                </a:solidFill>
                <a:latin typeface="+mn-lt"/>
                <a:ea typeface="+mn-ea"/>
                <a:cs typeface="+mn-cs"/>
              </a:rPr>
              <a:t> The current regulations (Title 15 Section 1321 staffing) clearly state that each juvenile facility should have sufficient staff to carry out a facility’s duties, and it should be more clearly stated that “sufficient staff” equals a 1:8 daytime staffing ratio and  1:16 ratio at night.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50170979"/>
      </p:ext>
    </p:extLst>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very important.</a:t>
            </a:r>
            <a:r>
              <a:rPr lang="en-US" baseline="0" dirty="0" smtClean="0"/>
              <a:t> If you, a family member, or client has a personal experience that explains why you are advocating for a reform to the Title regulations, this is the opportunity to tell your story. This question presents an opportunity for voices to be heard that are often ignored. Please go into as much detail as is relevant.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95007384"/>
      </p:ext>
    </p:extLst>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quick example of an answer</a:t>
            </a:r>
            <a:r>
              <a:rPr lang="en-US" baseline="0" dirty="0" smtClean="0"/>
              <a:t> to Question 5, but based on Sue’s experience working with these young women, it could be much longer.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2199295"/>
      </p:ext>
    </p:extLst>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Microsoft</a:t>
            </a:r>
            <a:r>
              <a:rPr lang="en-US" baseline="0" dirty="0" smtClean="0"/>
              <a:t> word documents titled “Title 15-24 Recommended Revisions Form” and  “Title 15-24 Recommended Revisions Form with Example.” These templates allow for unlimited characters and space, and thus may be easier to submit than filling out the survey. Please submit these finalized forms to Ginger Wolfe at the BSCC by Jan. 20</a:t>
            </a:r>
            <a:r>
              <a:rPr lang="en-US" baseline="30000" dirty="0" smtClean="0"/>
              <a:t>,</a:t>
            </a:r>
            <a:r>
              <a:rPr lang="en-US" baseline="0" dirty="0" smtClean="0"/>
              <a:t> 2017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64148406"/>
      </p:ext>
    </p:extLst>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section shows examples of changes to topics that may</a:t>
            </a:r>
            <a:r>
              <a:rPr lang="en-US" baseline="0" dirty="0" smtClean="0"/>
              <a:t> be of interest. These are just examples, in your own revisions please feel free to adjust these changes as you see fit based on your personal, professional or research experience.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05429843"/>
      </p:ext>
    </p:extLst>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Visitation</a:t>
            </a:r>
            <a:r>
              <a:rPr lang="en-US" baseline="0" dirty="0" smtClean="0"/>
              <a:t> is very important. In this example, we lengthen the list of people that may visit a youth in custody, including the children of those young people who are parents, and increase the minimum hours of visitation per week. </a:t>
            </a:r>
          </a:p>
          <a:p>
            <a:endParaRPr lang="en-US" baseline="0" dirty="0" smtClean="0"/>
          </a:p>
          <a:p>
            <a:r>
              <a:rPr lang="en-US" baseline="0" dirty="0" smtClean="0"/>
              <a:t>When filling out the survey questions about this topic, using the standard of adequate staffing to address costs in question 4 could also apply to visitation.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402263"/>
      </p:ext>
    </p:extLst>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example, we are increasing the</a:t>
            </a:r>
            <a:r>
              <a:rPr lang="en-US" baseline="0" dirty="0" smtClean="0"/>
              <a:t> minimum number of letters youth may send for free in the juvenile facility, again recognizing that communication is critical for incarcerated youth. We’ve also added that letter writing material be made available for youth, as pens and pencils are sometimes considered weapons and are confiscated, negating their other correspondence allowances.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02374365"/>
      </p:ext>
    </p:extLst>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example</a:t>
            </a:r>
            <a:r>
              <a:rPr lang="en-US" baseline="0" dirty="0" smtClean="0"/>
              <a:t> ensures that telephone communications made by youth in juvenile facilities are free. Other issues around telephone communications could include limiting when can guards listen in on calls, etc.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24254860"/>
      </p:ext>
    </p:extLst>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examples seek to remove the use of pepper spray</a:t>
            </a:r>
            <a:r>
              <a:rPr lang="en-US" baseline="0" dirty="0" smtClean="0"/>
              <a:t>, chemical agents, and lethal force from juvenile facilities. One compromise solution is to ban staff from carrying pepper spray on their person.</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39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55905044"/>
      </p:ext>
    </p:extLst>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example revisions clearly prohibit additional</a:t>
            </a:r>
            <a:r>
              <a:rPr lang="en-US" baseline="0" dirty="0" smtClean="0"/>
              <a:t> types of physical restraint, and add a standard for the use of restraints while transporting youth.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40</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41078336"/>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standards</a:t>
            </a:r>
            <a:r>
              <a:rPr lang="en-US" baseline="0" dirty="0" smtClean="0"/>
              <a:t> cover just about every aspect of a youth’s experience in lock-ups. “Use of force” includes rules on when chemical/pepper spray can be used on youth. Title 24 focuses on physical structures, including required room dimensions, number of utilities (like showers, toilets and drinking fountains), and maximum occupancy.</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84028316"/>
      </p:ext>
    </p:extLst>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passage of Senate Bill 1143 will affect the Title 15 regulations in the above listed sections. Here are some key elements of the bill to consider when making revision recommendations to these sections of Title 15, including that “room confinement” or solitary confinement cannot be used as a punishment.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41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99915204"/>
      </p:ext>
    </p:extLst>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gathered</a:t>
            </a:r>
            <a:r>
              <a:rPr lang="en-US" baseline="0" dirty="0" smtClean="0"/>
              <a:t> a list of resources to help you feel more comfortable with filling out the survey and engaging in the overall revisions process. If you click on the links, they should take you to the appropriate websites. The Casey Foundation JDAI Standards are somewhat the opposite of  minimum standards; they are best practices, suggestions for what all facilities should do to truly respect our youth while incarcerated. They were developed by a large group of experts, including youth and families. The federal Department of Justice now uses these standards as a benchmark when conducting their own facility investigations. The Youth-Friendly Survey was created specifically for youth and close family members who have direct experiences with being locked up in county facilities. The youth survey is not meant to replace the official BSCC survey; it’s a way to make it easier for young people to give important feedback. All responses are due by midnight of Jan. 18, and The California Endowment will compile the responses and submit one joint official survey response to the BSCC with the recommendations given by the youth. If you want to remain involved in  this process and other BSCC-related activities, email Erica Webster.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42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12149632"/>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version of the Title 15 regulations we’re sharing with you</a:t>
            </a:r>
            <a:r>
              <a:rPr lang="en-US" baseline="0" dirty="0" smtClean="0"/>
              <a:t> (see links on slide 42) </a:t>
            </a:r>
            <a:r>
              <a:rPr lang="en-US" dirty="0" smtClean="0"/>
              <a:t>begins with a very helpful Table of Contents</a:t>
            </a:r>
            <a:r>
              <a:rPr lang="en-US" baseline="0" dirty="0" smtClean="0"/>
              <a:t> that flags the page number for specific topics addressed in the rules.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37061545"/>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84908524"/>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Title 15, Section 1302 lists definitions for a number  of words that are used throughout the regulations. Keep in mind that you can make suggestions to change definitions, too! For example, the underlining under the definitions for “Gender expression” and “Gender identity” means that those definitions were added in the last round of revisions in 2013-14. (The words crossed out were deleted during the last round of revisions).</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51997046"/>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Unfortunately,</a:t>
            </a:r>
            <a:r>
              <a:rPr lang="en-US" baseline="0" dirty="0" smtClean="0"/>
              <a:t> Title 24 doesn’t have a Table of Contents like Title 15, but a chart under Section 1230 (p. 689 of the version we’re sharing with you, see Slide 42) can be used as a sort of Table of Contents. There aren’t page numbers, but it does help a little bit to sort through the different regulations. Title 24 also begins with a section giving definitions for certain words. </a:t>
            </a:r>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370788"/>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C717A49-B63E-E840-8E5F-2B9DFABB0334}" type="slidenum">
              <a:rPr lang="en-US" smtClean="0"/>
              <a:pPr/>
              <a:t>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10503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EC7E849-CD1D-4D4F-BD1E-FB198D4098C1}"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C7E849-CD1D-4D4F-BD1E-FB198D4098C1}" type="datetimeFigureOut">
              <a:rPr lang="en-US" smtClean="0"/>
              <a:pPr/>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CF5300-4AC2-194D-B853-48021EEABDFE}"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EC7E849-CD1D-4D4F-BD1E-FB198D4098C1}"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EC7E849-CD1D-4D4F-BD1E-FB198D4098C1}"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EC7E849-CD1D-4D4F-BD1E-FB198D4098C1}"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EC7E849-CD1D-4D4F-BD1E-FB198D4098C1}"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F5300-4AC2-194D-B853-48021EEABDFE}"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C7E849-CD1D-4D4F-BD1E-FB198D4098C1}"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EC7E849-CD1D-4D4F-BD1E-FB198D4098C1}" type="datetimeFigureOut">
              <a:rPr lang="en-US" smtClean="0"/>
              <a:pPr/>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EC7E849-CD1D-4D4F-BD1E-FB198D4098C1}" type="datetimeFigureOut">
              <a:rPr lang="en-US" smtClean="0"/>
              <a:pPr/>
              <a:t>1/18/17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EC7E849-CD1D-4D4F-BD1E-FB198D4098C1}" type="datetimeFigureOut">
              <a:rPr lang="en-US" smtClean="0"/>
              <a:pPr/>
              <a:t>1/18/17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C7E849-CD1D-4D4F-BD1E-FB198D4098C1}" type="datetimeFigureOut">
              <a:rPr lang="en-US" smtClean="0"/>
              <a:pPr/>
              <a:t>1/18/17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C7E849-CD1D-4D4F-BD1E-FB198D4098C1}" type="datetimeFigureOut">
              <a:rPr lang="en-US" smtClean="0"/>
              <a:pPr/>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CF5300-4AC2-194D-B853-48021EEABD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EEC7E849-CD1D-4D4F-BD1E-FB198D4098C1}" type="datetimeFigureOut">
              <a:rPr lang="en-US" smtClean="0"/>
              <a:pPr/>
              <a:t>1/18/17</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01CF5300-4AC2-194D-B853-48021EEABD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s://www.surveymonkey.com/r/juveniletitle15and2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mailto:ginger.wolfe@bscc.ca.gov"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0.png"/></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2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hyperlink" Target="https://leginfo.legislature.ca.gov/faces/billNavClient.xhtml?bill_id=201520160SB1143"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bscc.ca.gov/downloads/Juvenile_Title_15_effective_2014-4-1.pdf" TargetMode="External"/><Relationship Id="rId4" Type="http://schemas.openxmlformats.org/officeDocument/2006/relationships/hyperlink" Target="http://www.bscc.ca.gov/downloads/Title%2024%20Part%201%20BSCC%20Regulations%202013" TargetMode="External"/><Relationship Id="rId5" Type="http://schemas.openxmlformats.org/officeDocument/2006/relationships/hyperlink" Target="http://www.bscc.ca.gov/downloads/Juvenile_Title_24_Part_2.pdf" TargetMode="External"/><Relationship Id="rId6" Type="http://schemas.openxmlformats.org/officeDocument/2006/relationships/hyperlink" Target="https://www.surveymonkey.com/r/juveniletitle15and24" TargetMode="External"/><Relationship Id="rId7" Type="http://schemas.openxmlformats.org/officeDocument/2006/relationships/hyperlink" Target="https://www.surveymonkey.com/r/BSCCYouthSurvey" TargetMode="External"/><Relationship Id="rId8" Type="http://schemas.openxmlformats.org/officeDocument/2006/relationships/hyperlink" Target="http://www.aecf.org/m/resourcedoc/aecf-juveniledetentionfacilityassessment-2014.pdf%23page=103" TargetMode="External"/><Relationship Id="rId9" Type="http://schemas.openxmlformats.org/officeDocument/2006/relationships/hyperlink" Target="mailto:ewebster@cjcj.org" TargetMode="External"/><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3" Type="http://schemas.openxmlformats.org/officeDocument/2006/relationships/hyperlink" Target="mailto:ewebster@cjcj.org" TargetMode="External"/><Relationship Id="rId4" Type="http://schemas.openxmlformats.org/officeDocument/2006/relationships/hyperlink" Target="mailto:1sueburrell@gmail.com" TargetMode="External"/><Relationship Id="rId1" Type="http://schemas.openxmlformats.org/officeDocument/2006/relationships/slideLayout" Target="../slideLayouts/slideLayout2.xml"/><Relationship Id="rId2" Type="http://schemas.openxmlformats.org/officeDocument/2006/relationships/hyperlink" Target="mailto:dnong@childrensdefense.org"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762500"/>
            <a:ext cx="9144000" cy="1752600"/>
          </a:xfrm>
        </p:spPr>
        <p:txBody>
          <a:bodyPr>
            <a:normAutofit fontScale="92500" lnSpcReduction="10000"/>
          </a:bodyPr>
          <a:lstStyle/>
          <a:p>
            <a:r>
              <a:rPr lang="en-US" dirty="0" smtClean="0">
                <a:solidFill>
                  <a:srgbClr val="404040"/>
                </a:solidFill>
              </a:rPr>
              <a:t>Dominique </a:t>
            </a:r>
            <a:r>
              <a:rPr lang="en-US" dirty="0" err="1" smtClean="0">
                <a:solidFill>
                  <a:srgbClr val="404040"/>
                </a:solidFill>
              </a:rPr>
              <a:t>Nong</a:t>
            </a:r>
            <a:r>
              <a:rPr lang="en-US" dirty="0" smtClean="0">
                <a:solidFill>
                  <a:srgbClr val="404040"/>
                </a:solidFill>
              </a:rPr>
              <a:t>, Children’s Defense Fund – California</a:t>
            </a:r>
          </a:p>
          <a:p>
            <a:r>
              <a:rPr lang="en-US" dirty="0" smtClean="0">
                <a:solidFill>
                  <a:srgbClr val="404040"/>
                </a:solidFill>
              </a:rPr>
              <a:t>Erica Webster, Center on Juvenile and Criminal Justice</a:t>
            </a:r>
          </a:p>
          <a:p>
            <a:r>
              <a:rPr lang="en-US" dirty="0" smtClean="0">
                <a:solidFill>
                  <a:srgbClr val="404040"/>
                </a:solidFill>
              </a:rPr>
              <a:t>Sue Burrell, Pacific Juvenile Defender Center</a:t>
            </a:r>
          </a:p>
          <a:p>
            <a:endParaRPr lang="en-US" dirty="0" smtClean="0">
              <a:solidFill>
                <a:srgbClr val="404040"/>
              </a:solidFill>
            </a:endParaRPr>
          </a:p>
          <a:p>
            <a:r>
              <a:rPr lang="en-US" dirty="0" smtClean="0">
                <a:solidFill>
                  <a:srgbClr val="404040"/>
                </a:solidFill>
              </a:rPr>
              <a:t>Special thanks to</a:t>
            </a:r>
          </a:p>
          <a:p>
            <a:r>
              <a:rPr lang="en-US" dirty="0" smtClean="0">
                <a:solidFill>
                  <a:srgbClr val="404040"/>
                </a:solidFill>
              </a:rPr>
              <a:t>The California Endowment</a:t>
            </a:r>
            <a:endParaRPr lang="en-US" dirty="0">
              <a:solidFill>
                <a:srgbClr val="404040"/>
              </a:solidFill>
            </a:endParaRPr>
          </a:p>
        </p:txBody>
      </p:sp>
      <p:sp>
        <p:nvSpPr>
          <p:cNvPr id="6" name="TextBox 5"/>
          <p:cNvSpPr txBox="1"/>
          <p:nvPr/>
        </p:nvSpPr>
        <p:spPr>
          <a:xfrm>
            <a:off x="0" y="2375704"/>
            <a:ext cx="9144000" cy="892552"/>
          </a:xfrm>
          <a:prstGeom prst="rect">
            <a:avLst/>
          </a:prstGeom>
          <a:noFill/>
        </p:spPr>
        <p:txBody>
          <a:bodyPr wrap="square" rtlCol="0">
            <a:spAutoFit/>
          </a:bodyPr>
          <a:lstStyle/>
          <a:p>
            <a:pPr algn="ctr"/>
            <a:r>
              <a:rPr lang="en-US" sz="2600" b="1" dirty="0" smtClean="0">
                <a:solidFill>
                  <a:srgbClr val="2C7C9F"/>
                </a:solidFill>
                <a:latin typeface="Open Sans"/>
                <a:cs typeface="Open Sans"/>
              </a:rPr>
              <a:t>Improving the Minimum Standards </a:t>
            </a:r>
          </a:p>
          <a:p>
            <a:pPr algn="ctr"/>
            <a:r>
              <a:rPr lang="en-US" sz="2600" b="1" dirty="0" smtClean="0">
                <a:solidFill>
                  <a:srgbClr val="2C7C9F"/>
                </a:solidFill>
                <a:latin typeface="Open Sans"/>
                <a:cs typeface="Open Sans"/>
              </a:rPr>
              <a:t>For California’s Juvenile Facilities</a:t>
            </a:r>
            <a:endParaRPr lang="en-US" sz="2600" b="1" dirty="0">
              <a:solidFill>
                <a:srgbClr val="2C7C9F"/>
              </a:solidFill>
              <a:latin typeface="Open Sans"/>
              <a:cs typeface="Open San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6"/>
            <a:ext cx="9143999" cy="1336956"/>
          </a:xfrm>
        </p:spPr>
        <p:txBody>
          <a:bodyPr/>
          <a:lstStyle/>
          <a:p>
            <a:pPr lvl="1" algn="ctr" rtl="0">
              <a:spcBef>
                <a:spcPct val="0"/>
              </a:spcBef>
            </a:pPr>
            <a:r>
              <a:rPr lang="en-US" sz="2000" b="1" dirty="0" smtClean="0">
                <a:latin typeface="Open Sans"/>
                <a:cs typeface="Open Sans"/>
              </a:rPr>
              <a:t/>
            </a:r>
            <a:br>
              <a:rPr lang="en-US" sz="2000" b="1" dirty="0" smtClean="0">
                <a:latin typeface="Open Sans"/>
                <a:cs typeface="Open Sans"/>
              </a:rPr>
            </a:br>
            <a:r>
              <a:rPr lang="en-US" sz="2600" b="1" dirty="0" smtClean="0">
                <a:solidFill>
                  <a:srgbClr val="2C7C9F"/>
                </a:solidFill>
                <a:latin typeface="Open Sans"/>
                <a:cs typeface="Open Sans"/>
              </a:rPr>
              <a:t>Who monitors compliance with the Title 15 &amp; 24 regulations and how is compliance enforced?</a:t>
            </a:r>
            <a:r>
              <a:rPr lang="en-US" dirty="0" smtClean="0">
                <a:solidFill>
                  <a:srgbClr val="2C7C9F"/>
                </a:solidFill>
              </a:rPr>
              <a:t/>
            </a:r>
            <a:br>
              <a:rPr lang="en-US" dirty="0" smtClean="0">
                <a:solidFill>
                  <a:srgbClr val="2C7C9F"/>
                </a:solidFill>
              </a:rPr>
            </a:br>
            <a:endParaRPr lang="en-US" dirty="0">
              <a:solidFill>
                <a:srgbClr val="2C7C9F"/>
              </a:solidFill>
            </a:endParaRPr>
          </a:p>
        </p:txBody>
      </p:sp>
      <p:sp>
        <p:nvSpPr>
          <p:cNvPr id="8" name="Content Placeholder 2"/>
          <p:cNvSpPr>
            <a:spLocks noGrp="1"/>
          </p:cNvSpPr>
          <p:nvPr>
            <p:ph idx="1"/>
          </p:nvPr>
        </p:nvSpPr>
        <p:spPr>
          <a:xfrm>
            <a:off x="549275" y="1600201"/>
            <a:ext cx="8042276" cy="4343400"/>
          </a:xfrm>
        </p:spPr>
        <p:txBody>
          <a:bodyPr/>
          <a:lstStyle/>
          <a:p>
            <a:pPr marL="349250" lvl="2" indent="-349250">
              <a:spcBef>
                <a:spcPts val="2000"/>
              </a:spcBef>
            </a:pPr>
            <a:r>
              <a:rPr lang="en-US" sz="2400" dirty="0" smtClean="0">
                <a:solidFill>
                  <a:srgbClr val="404040"/>
                </a:solidFill>
                <a:cs typeface="News Gothic MT"/>
              </a:rPr>
              <a:t>The Board of State and Community Corrections (BSCC) – inspections every 2 years.</a:t>
            </a:r>
          </a:p>
          <a:p>
            <a:pPr marL="349250" lvl="2" indent="-349250">
              <a:spcBef>
                <a:spcPts val="3800"/>
              </a:spcBef>
            </a:pPr>
            <a:r>
              <a:rPr lang="en-US" sz="2400" dirty="0" smtClean="0">
                <a:solidFill>
                  <a:srgbClr val="404040"/>
                </a:solidFill>
                <a:cs typeface="News Gothic MT"/>
              </a:rPr>
              <a:t>County juvenile courts – annual inspections.</a:t>
            </a:r>
          </a:p>
          <a:p>
            <a:pPr marL="349250" lvl="2" indent="-349250">
              <a:spcBef>
                <a:spcPts val="3800"/>
              </a:spcBef>
            </a:pPr>
            <a:r>
              <a:rPr lang="en-US" sz="2400" dirty="0" smtClean="0">
                <a:solidFill>
                  <a:srgbClr val="404040"/>
                </a:solidFill>
                <a:cs typeface="News Gothic MT"/>
              </a:rPr>
              <a:t>County Superintendent of Schools – annual reviews on the adequacy of educational services and facilities. </a:t>
            </a:r>
          </a:p>
          <a:p>
            <a:pPr marL="349250" lvl="2" indent="-349250">
              <a:spcBef>
                <a:spcPts val="2000"/>
              </a:spcBef>
            </a:pPr>
            <a:endParaRPr lang="en-US" dirty="0" smtClean="0">
              <a:cs typeface="News Gothic MT"/>
            </a:endParaRPr>
          </a:p>
          <a:p>
            <a:pPr marL="349250" lvl="2" indent="-349250">
              <a:spcBef>
                <a:spcPts val="2000"/>
              </a:spcBef>
            </a:pPr>
            <a:endParaRPr lang="en-US" dirty="0" smtClean="0">
              <a:cs typeface="News Gothic MT"/>
            </a:endParaRP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63600"/>
          </a:xfrm>
        </p:spPr>
        <p:txBody>
          <a:bodyPr/>
          <a:lstStyle/>
          <a:p>
            <a:r>
              <a:rPr lang="en-US" sz="2600" b="1" dirty="0" smtClean="0">
                <a:solidFill>
                  <a:srgbClr val="2C7C9F"/>
                </a:solidFill>
                <a:latin typeface="Open Sans"/>
                <a:cs typeface="Open Sans"/>
              </a:rPr>
              <a:t>What are the consequences of noncompliance?</a:t>
            </a:r>
            <a:endParaRPr lang="en-US" sz="2600" dirty="0">
              <a:solidFill>
                <a:srgbClr val="2C7C9F"/>
              </a:solidFill>
            </a:endParaRPr>
          </a:p>
        </p:txBody>
      </p:sp>
      <p:sp>
        <p:nvSpPr>
          <p:cNvPr id="3" name="Content Placeholder 2"/>
          <p:cNvSpPr>
            <a:spLocks noGrp="1"/>
          </p:cNvSpPr>
          <p:nvPr>
            <p:ph idx="1"/>
          </p:nvPr>
        </p:nvSpPr>
        <p:spPr>
          <a:xfrm>
            <a:off x="549275" y="1600200"/>
            <a:ext cx="8042276" cy="5257799"/>
          </a:xfrm>
        </p:spPr>
        <p:txBody>
          <a:bodyPr>
            <a:normAutofit/>
          </a:bodyPr>
          <a:lstStyle/>
          <a:p>
            <a:r>
              <a:rPr lang="en-US" dirty="0" smtClean="0">
                <a:solidFill>
                  <a:srgbClr val="404040"/>
                </a:solidFill>
              </a:rPr>
              <a:t>The inspectors notify the facility operators of any observed non-compliance.</a:t>
            </a:r>
          </a:p>
          <a:p>
            <a:pPr>
              <a:spcBef>
                <a:spcPts val="3800"/>
              </a:spcBef>
            </a:pPr>
            <a:r>
              <a:rPr lang="en-US" dirty="0" smtClean="0">
                <a:solidFill>
                  <a:srgbClr val="404040"/>
                </a:solidFill>
              </a:rPr>
              <a:t>Facility has 60 days to file a corrective action plan with the BSCC. The plan must outline how all issues will be resolved within 90 days. The BSCC must approve or deny the plan. </a:t>
            </a:r>
          </a:p>
          <a:p>
            <a:pPr>
              <a:spcBef>
                <a:spcPts val="3800"/>
              </a:spcBef>
            </a:pPr>
            <a:r>
              <a:rPr lang="en-US" dirty="0" err="1" smtClean="0">
                <a:solidFill>
                  <a:srgbClr val="404040"/>
                </a:solidFill>
              </a:rPr>
              <a:t>Reinspections</a:t>
            </a:r>
            <a:r>
              <a:rPr lang="en-US" dirty="0" smtClean="0">
                <a:solidFill>
                  <a:srgbClr val="404040"/>
                </a:solidFill>
              </a:rPr>
              <a:t>: BSCC (and sometimes the juvenile court) </a:t>
            </a:r>
            <a:r>
              <a:rPr lang="en-US" dirty="0" err="1" smtClean="0">
                <a:solidFill>
                  <a:srgbClr val="404040"/>
                </a:solidFill>
              </a:rPr>
              <a:t>make(s</a:t>
            </a:r>
            <a:r>
              <a:rPr lang="en-US" dirty="0" smtClean="0">
                <a:solidFill>
                  <a:srgbClr val="404040"/>
                </a:solidFill>
              </a:rPr>
              <a:t>) ultimate finding of whether facility is a suitable place for confinement of youth. </a:t>
            </a:r>
            <a:endParaRPr lang="en-US" dirty="0">
              <a:solidFill>
                <a:srgbClr val="40404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55440"/>
          </a:xfrm>
        </p:spPr>
        <p:txBody>
          <a:bodyPr>
            <a:normAutofit/>
          </a:bodyPr>
          <a:lstStyle/>
          <a:p>
            <a:r>
              <a:rPr lang="en-US" sz="2600" b="1" dirty="0">
                <a:latin typeface="Open Sans"/>
                <a:cs typeface="Open Sans"/>
              </a:rPr>
              <a:t>The Regulations Revisions </a:t>
            </a:r>
            <a:r>
              <a:rPr lang="en-US" sz="2600" b="1" dirty="0" smtClean="0">
                <a:latin typeface="Open Sans"/>
                <a:cs typeface="Open Sans"/>
              </a:rPr>
              <a:t>Process 2017 </a:t>
            </a:r>
            <a:endParaRPr lang="en-US" sz="2600" b="1" dirty="0">
              <a:latin typeface="Open Sans"/>
              <a:cs typeface="Open Sans"/>
            </a:endParaRPr>
          </a:p>
        </p:txBody>
      </p:sp>
      <p:sp>
        <p:nvSpPr>
          <p:cNvPr id="6" name="Rectangle 5"/>
          <p:cNvSpPr/>
          <p:nvPr/>
        </p:nvSpPr>
        <p:spPr>
          <a:xfrm>
            <a:off x="13955" y="3684592"/>
            <a:ext cx="1214083" cy="321005"/>
          </a:xfrm>
          <a:prstGeom prst="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November</a:t>
            </a:r>
            <a:endParaRPr lang="en-US" sz="1200" dirty="0"/>
          </a:p>
        </p:txBody>
      </p:sp>
      <p:sp>
        <p:nvSpPr>
          <p:cNvPr id="7" name="Rectangle 6"/>
          <p:cNvSpPr/>
          <p:nvPr/>
        </p:nvSpPr>
        <p:spPr>
          <a:xfrm>
            <a:off x="1228038" y="3684592"/>
            <a:ext cx="1214083" cy="321005"/>
          </a:xfrm>
          <a:prstGeom prst="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December	</a:t>
            </a:r>
            <a:endParaRPr lang="en-US" sz="1200" dirty="0"/>
          </a:p>
        </p:txBody>
      </p:sp>
      <p:sp>
        <p:nvSpPr>
          <p:cNvPr id="8" name="Rectangle 7"/>
          <p:cNvSpPr/>
          <p:nvPr/>
        </p:nvSpPr>
        <p:spPr>
          <a:xfrm>
            <a:off x="2442121" y="3684591"/>
            <a:ext cx="1939741" cy="321005"/>
          </a:xfrm>
          <a:prstGeom prst="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January</a:t>
            </a:r>
            <a:endParaRPr lang="en-US" sz="1200" dirty="0"/>
          </a:p>
        </p:txBody>
      </p:sp>
      <p:sp>
        <p:nvSpPr>
          <p:cNvPr id="9" name="Rectangle 8"/>
          <p:cNvSpPr/>
          <p:nvPr/>
        </p:nvSpPr>
        <p:spPr>
          <a:xfrm>
            <a:off x="4381863" y="3684592"/>
            <a:ext cx="1186174" cy="321004"/>
          </a:xfrm>
          <a:prstGeom prst="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February</a:t>
            </a:r>
            <a:endParaRPr lang="en-US" sz="1200" dirty="0"/>
          </a:p>
        </p:txBody>
      </p:sp>
      <p:sp>
        <p:nvSpPr>
          <p:cNvPr id="10" name="Rectangle 9"/>
          <p:cNvSpPr/>
          <p:nvPr/>
        </p:nvSpPr>
        <p:spPr>
          <a:xfrm>
            <a:off x="5568037" y="3684592"/>
            <a:ext cx="1562956" cy="321004"/>
          </a:xfrm>
          <a:prstGeom prst="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March – April </a:t>
            </a:r>
            <a:endParaRPr lang="en-US" sz="1200" dirty="0"/>
          </a:p>
        </p:txBody>
      </p:sp>
      <p:sp>
        <p:nvSpPr>
          <p:cNvPr id="11" name="Rectangle 10"/>
          <p:cNvSpPr/>
          <p:nvPr/>
        </p:nvSpPr>
        <p:spPr>
          <a:xfrm>
            <a:off x="7130994" y="3684591"/>
            <a:ext cx="2013005" cy="321005"/>
          </a:xfrm>
          <a:prstGeom prst="rect">
            <a:avLst/>
          </a:prstGeom>
          <a:solidFill>
            <a:schemeClr val="accent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April-August? </a:t>
            </a:r>
            <a:endParaRPr lang="en-US" sz="1200" dirty="0"/>
          </a:p>
        </p:txBody>
      </p:sp>
      <p:sp>
        <p:nvSpPr>
          <p:cNvPr id="19" name="Rectangle 18"/>
          <p:cNvSpPr/>
          <p:nvPr/>
        </p:nvSpPr>
        <p:spPr>
          <a:xfrm>
            <a:off x="2993341" y="4354515"/>
            <a:ext cx="2009519" cy="107467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smtClean="0">
                <a:solidFill>
                  <a:srgbClr val="404040"/>
                </a:solidFill>
                <a:sym typeface="Wingdings"/>
              </a:rPr>
              <a:t>January 20th</a:t>
            </a:r>
          </a:p>
          <a:p>
            <a:pPr algn="ctr"/>
            <a:r>
              <a:rPr lang="en-US" sz="1100" dirty="0" smtClean="0">
                <a:solidFill>
                  <a:srgbClr val="404040"/>
                </a:solidFill>
                <a:sym typeface="Wingdings"/>
              </a:rPr>
              <a:t> Survey responses due. BSCC will compile answers for the ESC to review. </a:t>
            </a:r>
          </a:p>
          <a:p>
            <a:pPr algn="ctr"/>
            <a:endParaRPr lang="en-US" sz="1000" dirty="0">
              <a:solidFill>
                <a:srgbClr val="262626"/>
              </a:solidFill>
            </a:endParaRPr>
          </a:p>
        </p:txBody>
      </p:sp>
      <p:sp>
        <p:nvSpPr>
          <p:cNvPr id="20" name="Rectangle 19"/>
          <p:cNvSpPr/>
          <p:nvPr/>
        </p:nvSpPr>
        <p:spPr>
          <a:xfrm>
            <a:off x="376784" y="1632947"/>
            <a:ext cx="1702507" cy="17166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smtClean="0">
                <a:solidFill>
                  <a:srgbClr val="404040"/>
                </a:solidFill>
              </a:rPr>
              <a:t>November 2016</a:t>
            </a:r>
            <a:r>
              <a:rPr lang="en-US" sz="1100" dirty="0" smtClean="0">
                <a:solidFill>
                  <a:srgbClr val="404040"/>
                </a:solidFill>
              </a:rPr>
              <a:t> </a:t>
            </a:r>
          </a:p>
          <a:p>
            <a:pPr algn="ctr"/>
            <a:r>
              <a:rPr lang="en-US" sz="1100" dirty="0" smtClean="0">
                <a:solidFill>
                  <a:srgbClr val="404040"/>
                </a:solidFill>
              </a:rPr>
              <a:t>BSCC solicited applications to serve on an executive steering committee (ESC) that will decide how to revise</a:t>
            </a:r>
          </a:p>
          <a:p>
            <a:pPr algn="ctr"/>
            <a:r>
              <a:rPr lang="en-US" sz="1100" dirty="0" smtClean="0">
                <a:solidFill>
                  <a:srgbClr val="404040"/>
                </a:solidFill>
              </a:rPr>
              <a:t> Titles 15 and 24.</a:t>
            </a:r>
            <a:endParaRPr lang="en-US" sz="1100" dirty="0">
              <a:solidFill>
                <a:srgbClr val="404040"/>
              </a:solidFill>
            </a:endParaRPr>
          </a:p>
        </p:txBody>
      </p:sp>
      <p:sp>
        <p:nvSpPr>
          <p:cNvPr id="21" name="Rectangle 20"/>
          <p:cNvSpPr/>
          <p:nvPr/>
        </p:nvSpPr>
        <p:spPr>
          <a:xfrm>
            <a:off x="251189" y="4326602"/>
            <a:ext cx="2506864" cy="110258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smtClean="0">
                <a:solidFill>
                  <a:srgbClr val="404040"/>
                </a:solidFill>
                <a:sym typeface="Wingdings"/>
              </a:rPr>
              <a:t>December</a:t>
            </a:r>
          </a:p>
          <a:p>
            <a:pPr algn="ctr"/>
            <a:r>
              <a:rPr lang="en-US" sz="1100" dirty="0" smtClean="0">
                <a:solidFill>
                  <a:srgbClr val="404040"/>
                </a:solidFill>
                <a:sym typeface="Wingdings"/>
              </a:rPr>
              <a:t>BSCC published online survey for members of the public to influence which topics are focused on. </a:t>
            </a:r>
          </a:p>
          <a:p>
            <a:pPr algn="ctr"/>
            <a:endParaRPr lang="en-US" sz="1000" dirty="0">
              <a:solidFill>
                <a:srgbClr val="262626"/>
              </a:solidFill>
            </a:endParaRPr>
          </a:p>
        </p:txBody>
      </p:sp>
      <p:sp>
        <p:nvSpPr>
          <p:cNvPr id="22" name="Rectangle 21"/>
          <p:cNvSpPr/>
          <p:nvPr/>
        </p:nvSpPr>
        <p:spPr>
          <a:xfrm>
            <a:off x="3886462" y="1165412"/>
            <a:ext cx="2777041" cy="162594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smtClean="0">
                <a:solidFill>
                  <a:srgbClr val="404040"/>
                </a:solidFill>
              </a:rPr>
              <a:t>Early February</a:t>
            </a:r>
            <a:endParaRPr lang="en-US" sz="1100" dirty="0" smtClean="0">
              <a:solidFill>
                <a:srgbClr val="404040"/>
              </a:solidFill>
            </a:endParaRPr>
          </a:p>
          <a:p>
            <a:pPr algn="ctr"/>
            <a:r>
              <a:rPr lang="en-US" sz="1100" dirty="0" smtClean="0">
                <a:solidFill>
                  <a:srgbClr val="404040"/>
                </a:solidFill>
              </a:rPr>
              <a:t>The ESC will hold a public meeting to review the survey responses, discuss topics of interest, and decide how to structure the revisions process. Based on past revisions cycles, the ESC will probably create topic- specific working groups to focus on particular issues. </a:t>
            </a:r>
          </a:p>
          <a:p>
            <a:pPr algn="ctr"/>
            <a:endParaRPr lang="en-US" sz="1000" dirty="0">
              <a:solidFill>
                <a:schemeClr val="tx1"/>
              </a:solidFill>
            </a:endParaRPr>
          </a:p>
        </p:txBody>
      </p:sp>
      <p:sp>
        <p:nvSpPr>
          <p:cNvPr id="24" name="Rectangle 23"/>
          <p:cNvSpPr/>
          <p:nvPr/>
        </p:nvSpPr>
        <p:spPr>
          <a:xfrm>
            <a:off x="5316847" y="4326602"/>
            <a:ext cx="3628292" cy="118632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smtClean="0">
                <a:solidFill>
                  <a:srgbClr val="404040"/>
                </a:solidFill>
              </a:rPr>
              <a:t>April-August?</a:t>
            </a:r>
          </a:p>
          <a:p>
            <a:pPr algn="ctr"/>
            <a:r>
              <a:rPr lang="en-US" sz="1100" dirty="0" smtClean="0">
                <a:solidFill>
                  <a:srgbClr val="404040"/>
                </a:solidFill>
              </a:rPr>
              <a:t>Working groups will meet and develop specific language changes for the standards, and then pass on their suggestions to the ESC. The ESC will review these recommendations and finalize revisions for the BSCC Board’s approval. </a:t>
            </a:r>
            <a:endParaRPr lang="en-US" sz="1100" dirty="0">
              <a:solidFill>
                <a:srgbClr val="404040"/>
              </a:solidFill>
            </a:endParaRPr>
          </a:p>
        </p:txBody>
      </p:sp>
      <p:cxnSp>
        <p:nvCxnSpPr>
          <p:cNvPr id="27" name="Straight Connector 26"/>
          <p:cNvCxnSpPr/>
          <p:nvPr/>
        </p:nvCxnSpPr>
        <p:spPr>
          <a:xfrm rot="5400000">
            <a:off x="643804" y="3540743"/>
            <a:ext cx="38381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a:off x="1593534" y="4119945"/>
            <a:ext cx="38381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5400000">
            <a:off x="2800641" y="3491891"/>
            <a:ext cx="383813" cy="1588"/>
          </a:xfrm>
          <a:prstGeom prst="line">
            <a:avLst/>
          </a:prstGeom>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2218841" y="2679709"/>
            <a:ext cx="1486206" cy="83042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smtClean="0">
                <a:solidFill>
                  <a:srgbClr val="404040"/>
                </a:solidFill>
                <a:sym typeface="Wingdings"/>
              </a:rPr>
              <a:t>Mid-January</a:t>
            </a:r>
          </a:p>
          <a:p>
            <a:pPr algn="ctr"/>
            <a:r>
              <a:rPr lang="en-US" sz="1100" dirty="0" smtClean="0">
                <a:solidFill>
                  <a:srgbClr val="404040"/>
                </a:solidFill>
                <a:sym typeface="Wingdings"/>
              </a:rPr>
              <a:t>ESC membership will be decided</a:t>
            </a:r>
          </a:p>
          <a:p>
            <a:pPr algn="ctr"/>
            <a:endParaRPr lang="en-US" sz="1000" dirty="0">
              <a:solidFill>
                <a:srgbClr val="262626"/>
              </a:solidFill>
            </a:endParaRPr>
          </a:p>
        </p:txBody>
      </p:sp>
      <p:cxnSp>
        <p:nvCxnSpPr>
          <p:cNvPr id="32" name="Straight Connector 31"/>
          <p:cNvCxnSpPr/>
          <p:nvPr/>
        </p:nvCxnSpPr>
        <p:spPr>
          <a:xfrm rot="5400000">
            <a:off x="3695349" y="4161815"/>
            <a:ext cx="38381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rot="16200000" flipH="1">
            <a:off x="4135851" y="3246699"/>
            <a:ext cx="910679"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5400000">
            <a:off x="6158405" y="3683797"/>
            <a:ext cx="383813" cy="1588"/>
          </a:xfrm>
          <a:prstGeom prst="line">
            <a:avLst/>
          </a:prstGeom>
        </p:spPr>
        <p:style>
          <a:lnRef idx="2">
            <a:schemeClr val="accent1"/>
          </a:lnRef>
          <a:fillRef idx="0">
            <a:schemeClr val="accent1"/>
          </a:fillRef>
          <a:effectRef idx="1">
            <a:schemeClr val="accent1"/>
          </a:effectRef>
          <a:fontRef idx="minor">
            <a:schemeClr val="tx1"/>
          </a:fontRef>
        </p:style>
      </p:cxnSp>
      <p:sp>
        <p:nvSpPr>
          <p:cNvPr id="36" name="Rectangle 35"/>
          <p:cNvSpPr/>
          <p:nvPr/>
        </p:nvSpPr>
        <p:spPr>
          <a:xfrm>
            <a:off x="5777362" y="2972795"/>
            <a:ext cx="1772281" cy="558272"/>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smtClean="0">
                <a:solidFill>
                  <a:srgbClr val="404040"/>
                </a:solidFill>
              </a:rPr>
              <a:t>March-April</a:t>
            </a:r>
          </a:p>
          <a:p>
            <a:pPr algn="ctr"/>
            <a:r>
              <a:rPr lang="en-US" sz="1100" dirty="0" smtClean="0">
                <a:solidFill>
                  <a:srgbClr val="404040"/>
                </a:solidFill>
              </a:rPr>
              <a:t>Working groups will be formed. </a:t>
            </a:r>
            <a:endParaRPr lang="en-US" sz="1100" dirty="0">
              <a:solidFill>
                <a:srgbClr val="404040"/>
              </a:solidFill>
            </a:endParaRPr>
          </a:p>
        </p:txBody>
      </p:sp>
      <p:cxnSp>
        <p:nvCxnSpPr>
          <p:cNvPr id="37" name="Straight Connector 36"/>
          <p:cNvCxnSpPr/>
          <p:nvPr/>
        </p:nvCxnSpPr>
        <p:spPr>
          <a:xfrm rot="5400000">
            <a:off x="7902778" y="4133902"/>
            <a:ext cx="383813"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22" presetClass="entr" presetSubtype="1" fill="hold" nodeType="withEffect">
                                  <p:stCondLst>
                                    <p:cond delay="0"/>
                                  </p:stCondLst>
                                  <p:childTnLst>
                                    <p:set>
                                      <p:cBhvr>
                                        <p:cTn id="8" dur="1" fill="hold">
                                          <p:stCondLst>
                                            <p:cond delay="0"/>
                                          </p:stCondLst>
                                        </p:cTn>
                                        <p:tgtEl>
                                          <p:spTgt spid="27"/>
                                        </p:tgtEl>
                                        <p:attrNameLst>
                                          <p:attrName>style.visibility</p:attrName>
                                        </p:attrNameLst>
                                      </p:cBhvr>
                                      <p:to>
                                        <p:strVal val="visible"/>
                                      </p:to>
                                    </p:set>
                                    <p:animEffect transition="in" filter="wipe(up)">
                                      <p:cBhvr>
                                        <p:cTn id="9" dur="5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par>
                                <p:cTn id="14" presetID="22" presetClass="entr" presetSubtype="4"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down)">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22" presetClass="entr" presetSubtype="1"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par>
                                <p:cTn id="28" presetID="22" presetClass="entr" presetSubtype="4"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down)">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22" presetClass="entr" presetSubtype="1"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up)">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6"/>
                                        </p:tgtEl>
                                        <p:attrNameLst>
                                          <p:attrName>style.visibility</p:attrName>
                                        </p:attrNameLst>
                                      </p:cBhvr>
                                      <p:to>
                                        <p:strVal val="visible"/>
                                      </p:to>
                                    </p:set>
                                  </p:childTnLst>
                                </p:cTn>
                              </p:par>
                              <p:par>
                                <p:cTn id="42" presetID="22" presetClass="entr" presetSubtype="1"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up)">
                                      <p:cBhvr>
                                        <p:cTn id="44" dur="500"/>
                                        <p:tgtEl>
                                          <p:spTgt spid="35"/>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22" presetClass="entr" presetSubtype="4"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down)">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4" grpId="0" animBg="1"/>
      <p:bldP spid="30" grpId="0" animBg="1"/>
      <p:bldP spid="36"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ctr" defTabSz="457200" rtl="0">
              <a:spcBef>
                <a:spcPct val="0"/>
              </a:spcBef>
            </a:pPr>
            <a:r>
              <a:rPr lang="en-US" sz="2600" b="1" dirty="0" smtClean="0">
                <a:solidFill>
                  <a:srgbClr val="2C7C9F"/>
                </a:solidFill>
                <a:latin typeface="Open Sans"/>
                <a:cs typeface="Open Sans"/>
              </a:rPr>
              <a:t>Key places </a:t>
            </a:r>
            <a:r>
              <a:rPr lang="en-US" sz="2600" b="1" dirty="0">
                <a:solidFill>
                  <a:srgbClr val="2C7C9F"/>
                </a:solidFill>
                <a:latin typeface="Open Sans"/>
                <a:cs typeface="Open Sans"/>
              </a:rPr>
              <a:t>for advocates and community members to get </a:t>
            </a:r>
            <a:r>
              <a:rPr lang="en-US" sz="2600" b="1" dirty="0" smtClean="0">
                <a:solidFill>
                  <a:srgbClr val="2C7C9F"/>
                </a:solidFill>
                <a:latin typeface="Open Sans"/>
                <a:cs typeface="Open Sans"/>
              </a:rPr>
              <a:t>involved</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solidFill>
                  <a:srgbClr val="404040"/>
                </a:solidFill>
                <a:sym typeface="Wingdings"/>
              </a:rPr>
              <a:t>Apply to serve on the executive steering committee.</a:t>
            </a:r>
          </a:p>
          <a:p>
            <a:r>
              <a:rPr lang="en-US" dirty="0" smtClean="0">
                <a:solidFill>
                  <a:srgbClr val="404040"/>
                </a:solidFill>
                <a:sym typeface="Wingdings"/>
              </a:rPr>
              <a:t>Participate on a working group.</a:t>
            </a:r>
          </a:p>
          <a:p>
            <a:r>
              <a:rPr lang="en-US" dirty="0" smtClean="0">
                <a:solidFill>
                  <a:srgbClr val="404040"/>
                </a:solidFill>
                <a:sym typeface="Wingdings"/>
              </a:rPr>
              <a:t>Online Survey – due January 20</a:t>
            </a:r>
            <a:r>
              <a:rPr lang="en-US" baseline="30000" dirty="0" smtClean="0">
                <a:solidFill>
                  <a:srgbClr val="404040"/>
                </a:solidFill>
                <a:sym typeface="Wingdings"/>
              </a:rPr>
              <a:t>th</a:t>
            </a:r>
            <a:r>
              <a:rPr lang="en-US" dirty="0" smtClean="0">
                <a:solidFill>
                  <a:srgbClr val="404040"/>
                </a:solidFill>
                <a:sym typeface="Wingdings"/>
              </a:rPr>
              <a:t>. </a:t>
            </a:r>
          </a:p>
          <a:p>
            <a:r>
              <a:rPr lang="en-US" dirty="0" smtClean="0">
                <a:solidFill>
                  <a:srgbClr val="404040"/>
                </a:solidFill>
                <a:sym typeface="Wingdings"/>
              </a:rPr>
              <a:t>Youth-friendly survey – due </a:t>
            </a:r>
            <a:r>
              <a:rPr lang="en-US" smtClean="0">
                <a:solidFill>
                  <a:srgbClr val="404040"/>
                </a:solidFill>
                <a:sym typeface="Wingdings"/>
              </a:rPr>
              <a:t>January </a:t>
            </a:r>
            <a:r>
              <a:rPr lang="en-US" smtClean="0">
                <a:solidFill>
                  <a:srgbClr val="404040"/>
                </a:solidFill>
                <a:sym typeface="Wingdings"/>
              </a:rPr>
              <a:t>18</a:t>
            </a:r>
            <a:r>
              <a:rPr lang="en-US" baseline="30000" smtClean="0">
                <a:solidFill>
                  <a:srgbClr val="404040"/>
                </a:solidFill>
                <a:sym typeface="Wingdings"/>
              </a:rPr>
              <a:t>th</a:t>
            </a:r>
            <a:r>
              <a:rPr lang="en-US" dirty="0" smtClean="0">
                <a:solidFill>
                  <a:srgbClr val="404040"/>
                </a:solidFill>
                <a:sym typeface="Wingdings"/>
              </a:rPr>
              <a:t>.</a:t>
            </a:r>
          </a:p>
          <a:p>
            <a:r>
              <a:rPr lang="en-US" dirty="0" smtClean="0">
                <a:solidFill>
                  <a:srgbClr val="404040"/>
                </a:solidFill>
                <a:sym typeface="Wingdings"/>
              </a:rPr>
              <a:t>Public comment letters to the ESC, future working groups, and eventually the BSCC Board.</a:t>
            </a:r>
          </a:p>
          <a:p>
            <a:r>
              <a:rPr lang="en-US" dirty="0" smtClean="0">
                <a:solidFill>
                  <a:srgbClr val="404040"/>
                </a:solidFill>
                <a:sym typeface="Wingdings"/>
              </a:rPr>
              <a:t>Attend public meetings and give public comment. </a:t>
            </a:r>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92705"/>
          </a:xfrm>
        </p:spPr>
        <p:txBody>
          <a:bodyPr/>
          <a:lstStyle/>
          <a:p>
            <a:r>
              <a:rPr lang="en-US" sz="2600" b="1" dirty="0" smtClean="0">
                <a:latin typeface="Open Sans"/>
                <a:cs typeface="Open Sans"/>
              </a:rPr>
              <a:t>The Online Survey and What to Expect</a:t>
            </a:r>
            <a:endParaRPr lang="en-US" sz="2600" b="1" dirty="0">
              <a:latin typeface="Open Sans"/>
              <a:cs typeface="Open Sans"/>
            </a:endParaRPr>
          </a:p>
        </p:txBody>
      </p:sp>
      <p:sp>
        <p:nvSpPr>
          <p:cNvPr id="3" name="Content Placeholder 2"/>
          <p:cNvSpPr>
            <a:spLocks noGrp="1"/>
          </p:cNvSpPr>
          <p:nvPr>
            <p:ph idx="1"/>
          </p:nvPr>
        </p:nvSpPr>
        <p:spPr/>
        <p:txBody>
          <a:bodyPr/>
          <a:lstStyle/>
          <a:p>
            <a:r>
              <a:rPr lang="en-US" dirty="0" smtClean="0">
                <a:hlinkClick r:id="rId3"/>
              </a:rPr>
              <a:t>Access the BSCC's Online Survey here. </a:t>
            </a:r>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7-01-05 at 7.13.57 PM.png"/>
          <p:cNvPicPr>
            <a:picLocks noChangeAspect="1"/>
          </p:cNvPicPr>
          <p:nvPr/>
        </p:nvPicPr>
        <p:blipFill>
          <a:blip r:embed="rId3"/>
          <a:stretch>
            <a:fillRect/>
          </a:stretch>
        </p:blipFill>
        <p:spPr>
          <a:xfrm>
            <a:off x="0" y="188424"/>
            <a:ext cx="9144000" cy="641032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7-01-05 at 7.14.22 PM.png"/>
          <p:cNvPicPr>
            <a:picLocks noChangeAspect="1"/>
          </p:cNvPicPr>
          <p:nvPr/>
        </p:nvPicPr>
        <p:blipFill>
          <a:blip r:embed="rId3"/>
          <a:stretch>
            <a:fillRect/>
          </a:stretch>
        </p:blipFill>
        <p:spPr>
          <a:xfrm>
            <a:off x="0" y="851018"/>
            <a:ext cx="9144000" cy="515596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76305"/>
          </a:xfrm>
        </p:spPr>
        <p:txBody>
          <a:bodyPr/>
          <a:lstStyle/>
          <a:p>
            <a:r>
              <a:rPr lang="en-US" sz="2600" b="1" dirty="0" smtClean="0">
                <a:latin typeface="Open Sans"/>
                <a:cs typeface="Open Sans"/>
              </a:rPr>
              <a:t>Option 1: Survey Questions</a:t>
            </a:r>
            <a:endParaRPr lang="en-US" sz="2600" b="1" dirty="0">
              <a:latin typeface="Open Sans"/>
              <a:cs typeface="Open Sans"/>
            </a:endParaRPr>
          </a:p>
        </p:txBody>
      </p:sp>
      <p:sp>
        <p:nvSpPr>
          <p:cNvPr id="6" name="TextBox 5"/>
          <p:cNvSpPr txBox="1"/>
          <p:nvPr/>
        </p:nvSpPr>
        <p:spPr>
          <a:xfrm>
            <a:off x="549275" y="963016"/>
            <a:ext cx="8366125" cy="6740308"/>
          </a:xfrm>
          <a:prstGeom prst="rect">
            <a:avLst/>
          </a:prstGeom>
          <a:noFill/>
        </p:spPr>
        <p:txBody>
          <a:bodyPr wrap="square" rtlCol="0">
            <a:spAutoFit/>
          </a:bodyPr>
          <a:lstStyle/>
          <a:p>
            <a:r>
              <a:rPr lang="en-US" dirty="0" smtClean="0">
                <a:solidFill>
                  <a:srgbClr val="404040"/>
                </a:solidFill>
              </a:rPr>
              <a:t>2. Please identify the subject area in which you would like to see improvement and list any recommendations. Be as specific as possible. </a:t>
            </a:r>
          </a:p>
          <a:p>
            <a:endParaRPr lang="en-US" dirty="0" smtClean="0">
              <a:solidFill>
                <a:srgbClr val="404040"/>
              </a:solidFill>
            </a:endParaRPr>
          </a:p>
          <a:p>
            <a:r>
              <a:rPr lang="en-US" dirty="0" smtClean="0">
                <a:solidFill>
                  <a:srgbClr val="404040"/>
                </a:solidFill>
              </a:rPr>
              <a:t>3. Please describe the rationale for your recommendation and provide any data or evidence (optional).  Why is this revision necessary? How will it improve conditions in juvenile facilities? What </a:t>
            </a:r>
            <a:r>
              <a:rPr lang="en-US" dirty="0" err="1" smtClean="0">
                <a:solidFill>
                  <a:srgbClr val="404040"/>
                </a:solidFill>
              </a:rPr>
              <a:t>problem(s</a:t>
            </a:r>
            <a:r>
              <a:rPr lang="en-US" dirty="0" smtClean="0">
                <a:solidFill>
                  <a:srgbClr val="404040"/>
                </a:solidFill>
              </a:rPr>
              <a:t>) will it solve?</a:t>
            </a:r>
          </a:p>
          <a:p>
            <a:endParaRPr lang="en-US" dirty="0" smtClean="0">
              <a:solidFill>
                <a:srgbClr val="404040"/>
              </a:solidFill>
            </a:endParaRPr>
          </a:p>
          <a:p>
            <a:r>
              <a:rPr lang="en-US" dirty="0" smtClean="0">
                <a:solidFill>
                  <a:srgbClr val="404040"/>
                </a:solidFill>
              </a:rPr>
              <a:t>4. Would your recommendation cause an impact on facility operations (for example, staff levels) or create any new costs?</a:t>
            </a:r>
          </a:p>
          <a:p>
            <a:endParaRPr lang="en-US" dirty="0" smtClean="0">
              <a:solidFill>
                <a:srgbClr val="404040"/>
              </a:solidFill>
            </a:endParaRPr>
          </a:p>
          <a:p>
            <a:r>
              <a:rPr lang="en-US" dirty="0" smtClean="0">
                <a:solidFill>
                  <a:srgbClr val="404040"/>
                </a:solidFill>
              </a:rPr>
              <a:t>	- Yes		</a:t>
            </a:r>
          </a:p>
          <a:p>
            <a:r>
              <a:rPr lang="en-US" dirty="0" smtClean="0">
                <a:solidFill>
                  <a:srgbClr val="404040"/>
                </a:solidFill>
              </a:rPr>
              <a:t>	- No</a:t>
            </a:r>
          </a:p>
          <a:p>
            <a:r>
              <a:rPr lang="en-US" dirty="0" smtClean="0">
                <a:solidFill>
                  <a:srgbClr val="404040"/>
                </a:solidFill>
              </a:rPr>
              <a:t>	- Not sure</a:t>
            </a:r>
          </a:p>
          <a:p>
            <a:endParaRPr lang="en-US" dirty="0">
              <a:solidFill>
                <a:srgbClr val="404040"/>
              </a:solidFill>
            </a:endParaRPr>
          </a:p>
          <a:p>
            <a:r>
              <a:rPr lang="en-US" dirty="0" smtClean="0">
                <a:solidFill>
                  <a:srgbClr val="404040"/>
                </a:solidFill>
              </a:rPr>
              <a:t>If YES, please specify potential operational </a:t>
            </a:r>
            <a:r>
              <a:rPr lang="en-US" dirty="0" err="1" smtClean="0">
                <a:solidFill>
                  <a:srgbClr val="404040"/>
                </a:solidFill>
              </a:rPr>
              <a:t>impact(s</a:t>
            </a:r>
            <a:r>
              <a:rPr lang="en-US" dirty="0" smtClean="0">
                <a:solidFill>
                  <a:srgbClr val="404040"/>
                </a:solidFill>
              </a:rPr>
              <a:t>), cost or savings.</a:t>
            </a:r>
          </a:p>
          <a:p>
            <a:endParaRPr lang="en-US" dirty="0" smtClean="0">
              <a:solidFill>
                <a:srgbClr val="404040"/>
              </a:solidFill>
            </a:endParaRPr>
          </a:p>
          <a:p>
            <a:r>
              <a:rPr lang="en-US" dirty="0" smtClean="0">
                <a:solidFill>
                  <a:srgbClr val="404040"/>
                </a:solidFill>
              </a:rPr>
              <a:t>5. What relevant personal or professional experience can you provide that suggests this revision would improve juvenile facilities? (optional)</a:t>
            </a:r>
          </a:p>
          <a:p>
            <a:pPr>
              <a:buFontTx/>
              <a:buChar char="-"/>
            </a:pPr>
            <a:endParaRPr lang="en-US" dirty="0" smtClean="0">
              <a:solidFill>
                <a:srgbClr val="595959"/>
              </a:solidFill>
            </a:endParaRPr>
          </a:p>
          <a:p>
            <a:pPr>
              <a:buFontTx/>
              <a:buChar char="-"/>
            </a:pPr>
            <a:endParaRPr lang="en-US" dirty="0" smtClean="0">
              <a:solidFill>
                <a:srgbClr val="595959"/>
              </a:solidFill>
            </a:endParaRPr>
          </a:p>
          <a:p>
            <a:endParaRPr lang="en-US" dirty="0" smtClean="0">
              <a:solidFill>
                <a:srgbClr val="595959"/>
              </a:solidFill>
            </a:endParaRPr>
          </a:p>
          <a:p>
            <a:endParaRPr lang="en-US" dirty="0" smtClean="0">
              <a:solidFill>
                <a:srgbClr val="595959"/>
              </a:solidFill>
            </a:endParaRPr>
          </a:p>
          <a:p>
            <a:endParaRPr lang="en-US" dirty="0" smtClean="0">
              <a:solidFill>
                <a:srgbClr val="595959"/>
              </a:solidFill>
            </a:endParaRPr>
          </a:p>
          <a:p>
            <a:endParaRPr lang="en-US" dirty="0">
              <a:solidFill>
                <a:srgbClr val="59595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7-01-05 at 7.49.45 PM.png"/>
          <p:cNvPicPr>
            <a:picLocks noChangeAspect="1"/>
          </p:cNvPicPr>
          <p:nvPr/>
        </p:nvPicPr>
        <p:blipFill>
          <a:blip r:embed="rId3"/>
          <a:stretch>
            <a:fillRect/>
          </a:stretch>
        </p:blipFill>
        <p:spPr>
          <a:xfrm>
            <a:off x="0" y="697838"/>
            <a:ext cx="9144000" cy="6311451"/>
          </a:xfrm>
          <a:prstGeom prst="rect">
            <a:avLst/>
          </a:prstGeom>
        </p:spPr>
      </p:pic>
      <p:sp>
        <p:nvSpPr>
          <p:cNvPr id="5" name="Title 1"/>
          <p:cNvSpPr>
            <a:spLocks noGrp="1"/>
          </p:cNvSpPr>
          <p:nvPr>
            <p:ph type="title"/>
          </p:nvPr>
        </p:nvSpPr>
        <p:spPr>
          <a:xfrm>
            <a:off x="549275" y="107576"/>
            <a:ext cx="8042276" cy="576305"/>
          </a:xfrm>
        </p:spPr>
        <p:txBody>
          <a:bodyPr/>
          <a:lstStyle/>
          <a:p>
            <a:r>
              <a:rPr lang="en-US" sz="2600" b="1" dirty="0" smtClean="0">
                <a:latin typeface="Open Sans"/>
                <a:cs typeface="Open Sans"/>
              </a:rPr>
              <a:t>Option 2: Specific Section Improvement</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7-01-05 at 7.49.45 PM.png"/>
          <p:cNvPicPr>
            <a:picLocks noChangeAspect="1"/>
          </p:cNvPicPr>
          <p:nvPr/>
        </p:nvPicPr>
        <p:blipFill>
          <a:blip r:embed="rId3"/>
          <a:stretch>
            <a:fillRect/>
          </a:stretch>
        </p:blipFill>
        <p:spPr>
          <a:xfrm>
            <a:off x="0" y="697838"/>
            <a:ext cx="9144000" cy="6311451"/>
          </a:xfrm>
          <a:prstGeom prst="rect">
            <a:avLst/>
          </a:prstGeom>
        </p:spPr>
      </p:pic>
      <p:pic>
        <p:nvPicPr>
          <p:cNvPr id="5" name="Picture 4" descr="Screen Shot 2017-01-05 at 7.49.55 PM.png"/>
          <p:cNvPicPr>
            <a:picLocks noChangeAspect="1"/>
          </p:cNvPicPr>
          <p:nvPr/>
        </p:nvPicPr>
        <p:blipFill>
          <a:blip r:embed="rId4"/>
          <a:srcRect l="3889" t="22313" r="33634" b="2558"/>
          <a:stretch>
            <a:fillRect/>
          </a:stretch>
        </p:blipFill>
        <p:spPr>
          <a:xfrm>
            <a:off x="317500" y="1651000"/>
            <a:ext cx="5473700" cy="5473700"/>
          </a:xfrm>
          <a:prstGeom prst="rect">
            <a:avLst/>
          </a:prstGeom>
        </p:spPr>
      </p:pic>
      <p:sp>
        <p:nvSpPr>
          <p:cNvPr id="6" name="Title 1"/>
          <p:cNvSpPr>
            <a:spLocks noGrp="1"/>
          </p:cNvSpPr>
          <p:nvPr>
            <p:ph type="title"/>
          </p:nvPr>
        </p:nvSpPr>
        <p:spPr>
          <a:xfrm>
            <a:off x="549275" y="107576"/>
            <a:ext cx="8042276" cy="576305"/>
          </a:xfrm>
        </p:spPr>
        <p:txBody>
          <a:bodyPr/>
          <a:lstStyle/>
          <a:p>
            <a:r>
              <a:rPr lang="en-US" sz="2600" b="1" dirty="0" smtClean="0">
                <a:latin typeface="Open Sans"/>
                <a:cs typeface="Open Sans"/>
              </a:rPr>
              <a:t>Option 2: Specific Section Improvement</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7"/>
            <a:ext cx="8042276" cy="803836"/>
          </a:xfrm>
        </p:spPr>
        <p:txBody>
          <a:bodyPr/>
          <a:lstStyle/>
          <a:p>
            <a:r>
              <a:rPr lang="en-US" sz="2600" b="1" dirty="0" smtClean="0">
                <a:solidFill>
                  <a:srgbClr val="2C7C9F"/>
                </a:solidFill>
                <a:latin typeface="Open Sans"/>
                <a:cs typeface="Open Sans"/>
              </a:rPr>
              <a:t>Presentation Goals</a:t>
            </a:r>
            <a:endParaRPr lang="en-US" sz="2600" b="1" dirty="0">
              <a:solidFill>
                <a:srgbClr val="2C7C9F"/>
              </a:solidFill>
              <a:latin typeface="Open Sans"/>
              <a:cs typeface="Open Sans"/>
            </a:endParaRPr>
          </a:p>
        </p:txBody>
      </p:sp>
      <p:sp>
        <p:nvSpPr>
          <p:cNvPr id="3" name="Content Placeholder 2"/>
          <p:cNvSpPr>
            <a:spLocks noGrp="1"/>
          </p:cNvSpPr>
          <p:nvPr>
            <p:ph idx="1"/>
          </p:nvPr>
        </p:nvSpPr>
        <p:spPr/>
        <p:txBody>
          <a:bodyPr>
            <a:normAutofit/>
          </a:bodyPr>
          <a:lstStyle/>
          <a:p>
            <a:pPr lvl="0"/>
            <a:r>
              <a:rPr lang="en-US" dirty="0" smtClean="0">
                <a:solidFill>
                  <a:schemeClr val="tx1">
                    <a:lumMod val="75000"/>
                    <a:lumOff val="25000"/>
                  </a:schemeClr>
                </a:solidFill>
              </a:rPr>
              <a:t>Increase understanding of the Titles 15 and Title </a:t>
            </a:r>
            <a:r>
              <a:rPr lang="en-US" dirty="0">
                <a:solidFill>
                  <a:schemeClr val="tx1">
                    <a:lumMod val="75000"/>
                    <a:lumOff val="25000"/>
                  </a:schemeClr>
                </a:solidFill>
              </a:rPr>
              <a:t>24</a:t>
            </a:r>
            <a:r>
              <a:rPr lang="en-US" dirty="0" smtClean="0">
                <a:solidFill>
                  <a:schemeClr val="tx1">
                    <a:lumMod val="75000"/>
                    <a:lumOff val="25000"/>
                  </a:schemeClr>
                </a:solidFill>
              </a:rPr>
              <a:t> regulations.</a:t>
            </a:r>
          </a:p>
          <a:p>
            <a:pPr lvl="0">
              <a:spcBef>
                <a:spcPts val="3800"/>
              </a:spcBef>
            </a:pPr>
            <a:r>
              <a:rPr lang="en-US" dirty="0" smtClean="0">
                <a:solidFill>
                  <a:schemeClr val="tx1">
                    <a:lumMod val="75000"/>
                    <a:lumOff val="25000"/>
                  </a:schemeClr>
                </a:solidFill>
              </a:rPr>
              <a:t>Support community </a:t>
            </a:r>
            <a:r>
              <a:rPr lang="en-US" dirty="0" smtClean="0">
                <a:solidFill>
                  <a:srgbClr val="404040"/>
                </a:solidFill>
              </a:rPr>
              <a:t>involvem</a:t>
            </a:r>
            <a:r>
              <a:rPr lang="en-US" dirty="0" smtClean="0">
                <a:solidFill>
                  <a:schemeClr val="tx1">
                    <a:lumMod val="75000"/>
                    <a:lumOff val="25000"/>
                  </a:schemeClr>
                </a:solidFill>
              </a:rPr>
              <a:t>ent in the revisions process, including the </a:t>
            </a:r>
            <a:r>
              <a:rPr lang="en-US" dirty="0" err="1" smtClean="0">
                <a:solidFill>
                  <a:schemeClr val="tx1">
                    <a:lumMod val="75000"/>
                    <a:lumOff val="25000"/>
                  </a:schemeClr>
                </a:solidFill>
              </a:rPr>
              <a:t>BSCC’s</a:t>
            </a:r>
            <a:r>
              <a:rPr lang="en-US" dirty="0" smtClean="0">
                <a:solidFill>
                  <a:schemeClr val="tx1">
                    <a:lumMod val="75000"/>
                    <a:lumOff val="25000"/>
                  </a:schemeClr>
                </a:solidFill>
              </a:rPr>
              <a:t> online survey. </a:t>
            </a:r>
          </a:p>
          <a:p>
            <a:pPr lvl="0">
              <a:spcBef>
                <a:spcPts val="3800"/>
              </a:spcBef>
            </a:pPr>
            <a:r>
              <a:rPr lang="en-US" dirty="0" smtClean="0">
                <a:solidFill>
                  <a:schemeClr val="tx1">
                    <a:lumMod val="75000"/>
                    <a:lumOff val="25000"/>
                  </a:schemeClr>
                </a:solidFill>
              </a:rPr>
              <a:t>Foster ideas and provide resources for answering survey questions. </a:t>
            </a:r>
          </a:p>
          <a:p>
            <a:pPr lvl="0"/>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7-01-05 at 7.49.45 PM.png"/>
          <p:cNvPicPr>
            <a:picLocks noChangeAspect="1"/>
          </p:cNvPicPr>
          <p:nvPr/>
        </p:nvPicPr>
        <p:blipFill>
          <a:blip r:embed="rId3"/>
          <a:stretch>
            <a:fillRect/>
          </a:stretch>
        </p:blipFill>
        <p:spPr>
          <a:xfrm>
            <a:off x="0" y="697838"/>
            <a:ext cx="9144000" cy="6311451"/>
          </a:xfrm>
          <a:prstGeom prst="rect">
            <a:avLst/>
          </a:prstGeom>
        </p:spPr>
      </p:pic>
      <p:sp>
        <p:nvSpPr>
          <p:cNvPr id="5" name="Title 1"/>
          <p:cNvSpPr>
            <a:spLocks noGrp="1"/>
          </p:cNvSpPr>
          <p:nvPr>
            <p:ph type="title"/>
          </p:nvPr>
        </p:nvSpPr>
        <p:spPr>
          <a:xfrm>
            <a:off x="549275" y="107576"/>
            <a:ext cx="8042276" cy="576305"/>
          </a:xfrm>
        </p:spPr>
        <p:txBody>
          <a:bodyPr/>
          <a:lstStyle/>
          <a:p>
            <a:r>
              <a:rPr lang="en-US" sz="2600" b="1" dirty="0" smtClean="0">
                <a:latin typeface="Open Sans"/>
                <a:cs typeface="Open Sans"/>
              </a:rPr>
              <a:t>Option 2: Specific Section Improvement</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4" name="Picture 3" descr="Screen Shot 2017-01-05 at 7.49.45 PM.png"/>
          <p:cNvPicPr>
            <a:picLocks noChangeAspect="1"/>
          </p:cNvPicPr>
          <p:nvPr/>
        </p:nvPicPr>
        <p:blipFill>
          <a:blip r:embed="rId3"/>
          <a:stretch>
            <a:fillRect/>
          </a:stretch>
        </p:blipFill>
        <p:spPr>
          <a:xfrm>
            <a:off x="0" y="697838"/>
            <a:ext cx="9144000" cy="6311451"/>
          </a:xfrm>
          <a:prstGeom prst="rect">
            <a:avLst/>
          </a:prstGeom>
        </p:spPr>
      </p:pic>
      <p:pic>
        <p:nvPicPr>
          <p:cNvPr id="5" name="Picture 4" descr="Screen Shot 2017-01-05 at 7.50.02 PM.png"/>
          <p:cNvPicPr>
            <a:picLocks noChangeAspect="1"/>
          </p:cNvPicPr>
          <p:nvPr/>
        </p:nvPicPr>
        <p:blipFill>
          <a:blip r:embed="rId4"/>
          <a:srcRect l="60000" t="22264"/>
          <a:stretch>
            <a:fillRect/>
          </a:stretch>
        </p:blipFill>
        <p:spPr>
          <a:xfrm>
            <a:off x="5791200" y="1651000"/>
            <a:ext cx="3657600" cy="5624333"/>
          </a:xfrm>
          <a:prstGeom prst="rect">
            <a:avLst/>
          </a:prstGeom>
        </p:spPr>
      </p:pic>
      <p:sp>
        <p:nvSpPr>
          <p:cNvPr id="6" name="Title 1"/>
          <p:cNvSpPr>
            <a:spLocks noGrp="1"/>
          </p:cNvSpPr>
          <p:nvPr>
            <p:ph type="title"/>
          </p:nvPr>
        </p:nvSpPr>
        <p:spPr>
          <a:xfrm>
            <a:off x="549275" y="107576"/>
            <a:ext cx="8042276" cy="576305"/>
          </a:xfrm>
        </p:spPr>
        <p:txBody>
          <a:bodyPr/>
          <a:lstStyle/>
          <a:p>
            <a:r>
              <a:rPr lang="en-US" sz="2600" b="1" dirty="0" smtClean="0">
                <a:latin typeface="Open Sans"/>
                <a:cs typeface="Open Sans"/>
              </a:rPr>
              <a:t>Option 2: Specific Section Improvement</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4" name="Picture 3" descr="Screen Shot 2017-01-05 at 7.49.45 PM.png"/>
          <p:cNvPicPr>
            <a:picLocks noChangeAspect="1"/>
          </p:cNvPicPr>
          <p:nvPr/>
        </p:nvPicPr>
        <p:blipFill>
          <a:blip r:embed="rId3"/>
          <a:stretch>
            <a:fillRect/>
          </a:stretch>
        </p:blipFill>
        <p:spPr>
          <a:xfrm>
            <a:off x="0" y="697838"/>
            <a:ext cx="9144000" cy="6311451"/>
          </a:xfrm>
          <a:prstGeom prst="rect">
            <a:avLst/>
          </a:prstGeom>
        </p:spPr>
      </p:pic>
      <p:sp>
        <p:nvSpPr>
          <p:cNvPr id="6" name="Title 1"/>
          <p:cNvSpPr>
            <a:spLocks noGrp="1"/>
          </p:cNvSpPr>
          <p:nvPr>
            <p:ph type="title"/>
          </p:nvPr>
        </p:nvSpPr>
        <p:spPr>
          <a:xfrm>
            <a:off x="549275" y="107576"/>
            <a:ext cx="8042276" cy="576305"/>
          </a:xfrm>
        </p:spPr>
        <p:txBody>
          <a:bodyPr/>
          <a:lstStyle/>
          <a:p>
            <a:r>
              <a:rPr lang="en-US" sz="2600" b="1" dirty="0" smtClean="0">
                <a:latin typeface="Open Sans"/>
                <a:cs typeface="Open Sans"/>
              </a:rPr>
              <a:t>Option 2: Specific Section Improvement</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Screen Shot 2017-01-05 at 7.50.13 PM.png"/>
          <p:cNvPicPr>
            <a:picLocks noChangeAspect="1"/>
          </p:cNvPicPr>
          <p:nvPr/>
        </p:nvPicPr>
        <p:blipFill>
          <a:blip r:embed="rId3"/>
          <a:stretch>
            <a:fillRect/>
          </a:stretch>
        </p:blipFill>
        <p:spPr>
          <a:xfrm>
            <a:off x="0" y="342900"/>
            <a:ext cx="9144000" cy="61722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0" y="3287059"/>
            <a:ext cx="9144000" cy="624542"/>
          </a:xfrm>
        </p:spPr>
        <p:txBody>
          <a:bodyPr/>
          <a:lstStyle/>
          <a:p>
            <a:r>
              <a:rPr lang="en-US" b="1" dirty="0" smtClean="0">
                <a:latin typeface="Open Sans"/>
                <a:cs typeface="Open Sans"/>
              </a:rPr>
              <a:t>General Tips for Answering Survey Questions</a:t>
            </a:r>
            <a:endParaRPr lang="en-US" b="1" dirty="0">
              <a:latin typeface="Open Sans"/>
              <a:cs typeface="Open San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624542"/>
          </a:xfrm>
        </p:spPr>
        <p:txBody>
          <a:bodyPr/>
          <a:lstStyle/>
          <a:p>
            <a:r>
              <a:rPr lang="en-US" sz="2600" b="1" dirty="0" smtClean="0">
                <a:latin typeface="Open Sans"/>
                <a:cs typeface="Open Sans"/>
              </a:rPr>
              <a:t>General Tips for Question 2</a:t>
            </a:r>
            <a:endParaRPr lang="en-US" sz="2600" b="1" dirty="0">
              <a:latin typeface="Open Sans"/>
              <a:cs typeface="Open Sans"/>
            </a:endParaRPr>
          </a:p>
        </p:txBody>
      </p:sp>
      <p:sp>
        <p:nvSpPr>
          <p:cNvPr id="7" name="TextBox 6"/>
          <p:cNvSpPr txBox="1"/>
          <p:nvPr/>
        </p:nvSpPr>
        <p:spPr>
          <a:xfrm>
            <a:off x="313765" y="1320800"/>
            <a:ext cx="8516470" cy="1292662"/>
          </a:xfrm>
          <a:prstGeom prst="rect">
            <a:avLst/>
          </a:prstGeom>
          <a:noFill/>
        </p:spPr>
        <p:txBody>
          <a:bodyPr wrap="square" rtlCol="0">
            <a:spAutoFit/>
          </a:bodyPr>
          <a:lstStyle/>
          <a:p>
            <a:r>
              <a:rPr lang="en-US" sz="2000" b="1" dirty="0" smtClean="0">
                <a:solidFill>
                  <a:srgbClr val="404040"/>
                </a:solidFill>
              </a:rPr>
              <a:t>2. Please identify the subject area in which you would like to see improvement and list any recommendations. Be as specific as possible</a:t>
            </a:r>
            <a:r>
              <a:rPr lang="en-US" b="1" dirty="0" smtClean="0">
                <a:solidFill>
                  <a:srgbClr val="404040"/>
                </a:solidFill>
              </a:rPr>
              <a:t>. </a:t>
            </a:r>
            <a:endParaRPr lang="en-US" dirty="0" smtClean="0"/>
          </a:p>
          <a:p>
            <a:endParaRPr lang="en-US" dirty="0" smtClean="0"/>
          </a:p>
        </p:txBody>
      </p:sp>
      <p:sp>
        <p:nvSpPr>
          <p:cNvPr id="9" name="Content Placeholder 2"/>
          <p:cNvSpPr>
            <a:spLocks noGrp="1"/>
          </p:cNvSpPr>
          <p:nvPr>
            <p:ph idx="1"/>
          </p:nvPr>
        </p:nvSpPr>
        <p:spPr>
          <a:xfrm>
            <a:off x="552448" y="2524562"/>
            <a:ext cx="8042276" cy="2137370"/>
          </a:xfrm>
        </p:spPr>
        <p:txBody>
          <a:bodyPr>
            <a:normAutofit/>
          </a:bodyPr>
          <a:lstStyle/>
          <a:p>
            <a:r>
              <a:rPr lang="en-US" sz="2000" dirty="0" smtClean="0">
                <a:solidFill>
                  <a:srgbClr val="404040"/>
                </a:solidFill>
              </a:rPr>
              <a:t>Be specific. If you are requesting additional hours of recreation time, state how many hours of recreation time you recommend. </a:t>
            </a:r>
          </a:p>
          <a:p>
            <a:r>
              <a:rPr lang="en-US" sz="2000" dirty="0" smtClean="0">
                <a:solidFill>
                  <a:srgbClr val="404040"/>
                </a:solidFill>
              </a:rPr>
              <a:t>If focusing on a specific section, feel free to make the changes you want to see to that section. For example: </a:t>
            </a:r>
            <a:endParaRPr lang="en-US" sz="2000" dirty="0"/>
          </a:p>
        </p:txBody>
      </p:sp>
      <p:sp>
        <p:nvSpPr>
          <p:cNvPr id="11" name="TextBox 10"/>
          <p:cNvSpPr txBox="1"/>
          <p:nvPr/>
        </p:nvSpPr>
        <p:spPr>
          <a:xfrm>
            <a:off x="549275" y="4661932"/>
            <a:ext cx="8277787" cy="1477328"/>
          </a:xfrm>
          <a:prstGeom prst="rect">
            <a:avLst/>
          </a:prstGeom>
          <a:noFill/>
        </p:spPr>
        <p:txBody>
          <a:bodyPr wrap="square" rtlCol="0">
            <a:spAutoFit/>
          </a:bodyPr>
          <a:lstStyle/>
          <a:p>
            <a:r>
              <a:rPr lang="en-US" b="1" dirty="0" smtClean="0">
                <a:solidFill>
                  <a:srgbClr val="404040"/>
                </a:solidFill>
              </a:rPr>
              <a:t>Section 1371. Recreation, Programs and Exercise.</a:t>
            </a:r>
          </a:p>
          <a:p>
            <a:endParaRPr lang="en-US" dirty="0" smtClean="0">
              <a:solidFill>
                <a:srgbClr val="404040"/>
              </a:solidFill>
            </a:endParaRPr>
          </a:p>
          <a:p>
            <a:r>
              <a:rPr lang="en-US" dirty="0" smtClean="0">
                <a:solidFill>
                  <a:srgbClr val="404040"/>
                </a:solidFill>
              </a:rPr>
              <a:t>(</a:t>
            </a:r>
            <a:r>
              <a:rPr lang="en-US" dirty="0" err="1" smtClean="0">
                <a:solidFill>
                  <a:srgbClr val="404040"/>
                </a:solidFill>
              </a:rPr>
              <a:t>b</a:t>
            </a:r>
            <a:r>
              <a:rPr lang="en-US" dirty="0" smtClean="0">
                <a:solidFill>
                  <a:srgbClr val="404040"/>
                </a:solidFill>
              </a:rPr>
              <a:t>) Juvenile facilities shall provide the opportunity for recreation, programs and exercise a minimum of </a:t>
            </a:r>
            <a:r>
              <a:rPr lang="en-US" strike="sngStrike" dirty="0" smtClean="0">
                <a:solidFill>
                  <a:srgbClr val="FF0000"/>
                </a:solidFill>
              </a:rPr>
              <a:t>three </a:t>
            </a:r>
            <a:r>
              <a:rPr lang="en-US" dirty="0" smtClean="0">
                <a:solidFill>
                  <a:srgbClr val="FF0000"/>
                </a:solidFill>
              </a:rPr>
              <a:t>four</a:t>
            </a:r>
            <a:r>
              <a:rPr lang="en-US" dirty="0" smtClean="0"/>
              <a:t> </a:t>
            </a:r>
            <a:r>
              <a:rPr lang="en-US" dirty="0" smtClean="0">
                <a:solidFill>
                  <a:srgbClr val="404040"/>
                </a:solidFill>
              </a:rPr>
              <a:t>hours a day during the week and </a:t>
            </a:r>
            <a:r>
              <a:rPr lang="en-US" strike="sngStrike" dirty="0" smtClean="0">
                <a:solidFill>
                  <a:srgbClr val="FF0000"/>
                </a:solidFill>
              </a:rPr>
              <a:t>five </a:t>
            </a:r>
            <a:r>
              <a:rPr lang="en-US" dirty="0" smtClean="0">
                <a:solidFill>
                  <a:srgbClr val="FF0000"/>
                </a:solidFill>
              </a:rPr>
              <a:t>six</a:t>
            </a:r>
            <a:r>
              <a:rPr lang="en-US" dirty="0" smtClean="0"/>
              <a:t> </a:t>
            </a:r>
            <a:r>
              <a:rPr lang="en-US" dirty="0" smtClean="0">
                <a:solidFill>
                  <a:srgbClr val="404040"/>
                </a:solidFill>
              </a:rPr>
              <a:t>hours a day each Saturday.</a:t>
            </a:r>
          </a:p>
        </p:txBody>
      </p:sp>
      <p:pic>
        <p:nvPicPr>
          <p:cNvPr id="6" name="Picture 5" descr="Screen Shot 2017-01-17 at 10.39.53 AM.png"/>
          <p:cNvPicPr>
            <a:picLocks noChangeAspect="1"/>
          </p:cNvPicPr>
          <p:nvPr/>
        </p:nvPicPr>
        <p:blipFill>
          <a:blip r:embed="rId3"/>
          <a:stretch>
            <a:fillRect/>
          </a:stretch>
        </p:blipFill>
        <p:spPr>
          <a:xfrm>
            <a:off x="0" y="4516835"/>
            <a:ext cx="9144000" cy="180022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94659"/>
          </a:xfrm>
        </p:spPr>
        <p:txBody>
          <a:bodyPr/>
          <a:lstStyle/>
          <a:p>
            <a:r>
              <a:rPr lang="en-US" sz="2600" b="1" dirty="0" smtClean="0">
                <a:latin typeface="Open Sans"/>
                <a:cs typeface="Open Sans"/>
              </a:rPr>
              <a:t>Q2 Answer Example - Undergarments</a:t>
            </a:r>
            <a:endParaRPr lang="en-US" sz="2600" b="1" dirty="0">
              <a:latin typeface="Open Sans"/>
              <a:cs typeface="Open Sans"/>
            </a:endParaRPr>
          </a:p>
        </p:txBody>
      </p:sp>
      <p:sp>
        <p:nvSpPr>
          <p:cNvPr id="4" name="TextBox 3"/>
          <p:cNvSpPr txBox="1"/>
          <p:nvPr/>
        </p:nvSpPr>
        <p:spPr>
          <a:xfrm>
            <a:off x="268940" y="896471"/>
            <a:ext cx="8621059" cy="5786200"/>
          </a:xfrm>
          <a:prstGeom prst="rect">
            <a:avLst/>
          </a:prstGeom>
          <a:noFill/>
        </p:spPr>
        <p:txBody>
          <a:bodyPr wrap="square" rtlCol="0">
            <a:spAutoFit/>
          </a:bodyPr>
          <a:lstStyle/>
          <a:p>
            <a:r>
              <a:rPr lang="en-US" sz="1600" dirty="0" smtClean="0">
                <a:solidFill>
                  <a:srgbClr val="404040"/>
                </a:solidFill>
              </a:rPr>
              <a:t>If they cannot bring their own, children in facilities are still forced to wear undergarments that have been worn by other youth.  How many of us in the community would be willing to do that, especially if the underwear had been worn by a 15 year-old we didn’t know? We propose providing new underwear for boys and girls. </a:t>
            </a:r>
          </a:p>
          <a:p>
            <a:r>
              <a:rPr lang="en-US" sz="1600" dirty="0" smtClean="0">
                <a:solidFill>
                  <a:srgbClr val="404040"/>
                </a:solidFill>
              </a:rPr>
              <a:t> </a:t>
            </a:r>
          </a:p>
          <a:p>
            <a:r>
              <a:rPr lang="en-US" sz="1600" b="1" dirty="0" smtClean="0">
                <a:solidFill>
                  <a:srgbClr val="404040"/>
                </a:solidFill>
              </a:rPr>
              <a:t>Section 1480. Standard Facility Clothing Issue</a:t>
            </a:r>
          </a:p>
          <a:p>
            <a:r>
              <a:rPr lang="en-US" sz="1600" dirty="0" smtClean="0">
                <a:solidFill>
                  <a:srgbClr val="404040"/>
                </a:solidFill>
              </a:rPr>
              <a:t>The youth’s personal clothing, undergarments and footwear may be substituted for the institutional clothing and footwear specified in this regulation. The facility has the primary responsibility to provide clothing and footwear. </a:t>
            </a:r>
            <a:r>
              <a:rPr lang="en-US" sz="1600" u="sng" dirty="0" smtClean="0">
                <a:solidFill>
                  <a:srgbClr val="FF0000"/>
                </a:solidFill>
              </a:rPr>
              <a:t>Youth will be provided with new (previously unused) underwear unless they substitute their own.</a:t>
            </a:r>
            <a:r>
              <a:rPr lang="en-US" sz="1600" dirty="0" smtClean="0">
                <a:solidFill>
                  <a:srgbClr val="FF0000"/>
                </a:solidFill>
              </a:rPr>
              <a:t> </a:t>
            </a:r>
            <a:r>
              <a:rPr lang="en-US" sz="1600" dirty="0" smtClean="0">
                <a:solidFill>
                  <a:srgbClr val="404040"/>
                </a:solidFill>
              </a:rPr>
              <a:t>Clothing provisions shall ensure that: </a:t>
            </a:r>
          </a:p>
          <a:p>
            <a:r>
              <a:rPr lang="en-US" sz="1600" dirty="0" smtClean="0">
                <a:solidFill>
                  <a:srgbClr val="404040"/>
                </a:solidFill>
              </a:rPr>
              <a:t>(a) clothing is clean, reasonably fitted, durable, easily laundered, and in good repair; and</a:t>
            </a:r>
          </a:p>
          <a:p>
            <a:r>
              <a:rPr lang="en-US" sz="1600" dirty="0" smtClean="0">
                <a:solidFill>
                  <a:srgbClr val="404040"/>
                </a:solidFill>
              </a:rPr>
              <a:t>(</a:t>
            </a:r>
            <a:r>
              <a:rPr lang="en-US" sz="1600" dirty="0" err="1" smtClean="0">
                <a:solidFill>
                  <a:srgbClr val="404040"/>
                </a:solidFill>
              </a:rPr>
              <a:t>b</a:t>
            </a:r>
            <a:r>
              <a:rPr lang="en-US" sz="1600" dirty="0" smtClean="0">
                <a:solidFill>
                  <a:srgbClr val="404040"/>
                </a:solidFill>
              </a:rPr>
              <a:t>) the standard issue of climatically suitable clothing for minors youth shall consist of but not be limited to: </a:t>
            </a:r>
          </a:p>
          <a:p>
            <a:r>
              <a:rPr lang="en-US" sz="1600" dirty="0" smtClean="0">
                <a:solidFill>
                  <a:srgbClr val="404040"/>
                </a:solidFill>
              </a:rPr>
              <a:t>(1) socks and serviceable footwear; </a:t>
            </a:r>
          </a:p>
          <a:p>
            <a:r>
              <a:rPr lang="en-US" sz="1600" dirty="0" smtClean="0">
                <a:solidFill>
                  <a:srgbClr val="404040"/>
                </a:solidFill>
              </a:rPr>
              <a:t>(2) outer garments; and, </a:t>
            </a:r>
          </a:p>
          <a:p>
            <a:r>
              <a:rPr lang="en-US" sz="1600" dirty="0" smtClean="0">
                <a:solidFill>
                  <a:srgbClr val="404040"/>
                </a:solidFill>
              </a:rPr>
              <a:t>(3) undergarments, that are freshly laundered and free of stains, including shorts and tee shirts for males, and bra and panties for females. </a:t>
            </a:r>
          </a:p>
          <a:p>
            <a:r>
              <a:rPr lang="en-US" sz="1600" dirty="0" smtClean="0">
                <a:solidFill>
                  <a:srgbClr val="404040"/>
                </a:solidFill>
              </a:rPr>
              <a:t>(</a:t>
            </a:r>
            <a:r>
              <a:rPr lang="en-US" sz="1600" dirty="0" err="1" smtClean="0">
                <a:solidFill>
                  <a:srgbClr val="404040"/>
                </a:solidFill>
              </a:rPr>
              <a:t>c</a:t>
            </a:r>
            <a:r>
              <a:rPr lang="en-US" sz="1600" dirty="0" smtClean="0">
                <a:solidFill>
                  <a:srgbClr val="404040"/>
                </a:solidFill>
              </a:rPr>
              <a:t>) clothing is laundered at the temperature required by local ordinances for commercial laundries and dried completely in a mechanical dryer or other laundry method approved by the local health officer.</a:t>
            </a:r>
          </a:p>
          <a:p>
            <a:endParaRPr lang="en-US" dirty="0"/>
          </a:p>
        </p:txBody>
      </p:sp>
      <p:pic>
        <p:nvPicPr>
          <p:cNvPr id="5" name="Picture 4" descr="Screen Shot 2017-01-17 at 10.40.56 AM.png"/>
          <p:cNvPicPr>
            <a:picLocks noChangeAspect="1"/>
          </p:cNvPicPr>
          <p:nvPr/>
        </p:nvPicPr>
        <p:blipFill>
          <a:blip r:embed="rId3"/>
          <a:stretch>
            <a:fillRect/>
          </a:stretch>
        </p:blipFill>
        <p:spPr>
          <a:xfrm>
            <a:off x="6350" y="2946400"/>
            <a:ext cx="9131300" cy="7366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549275" y="107576"/>
            <a:ext cx="8042276" cy="624542"/>
          </a:xfrm>
        </p:spPr>
        <p:txBody>
          <a:bodyPr/>
          <a:lstStyle/>
          <a:p>
            <a:r>
              <a:rPr lang="en-US" sz="2600" b="1" dirty="0" smtClean="0">
                <a:latin typeface="Open Sans"/>
                <a:cs typeface="Open Sans"/>
              </a:rPr>
              <a:t>General Tips for Question 3</a:t>
            </a:r>
            <a:endParaRPr lang="en-US" sz="2600" b="1" dirty="0">
              <a:latin typeface="Open Sans"/>
              <a:cs typeface="Open Sans"/>
            </a:endParaRPr>
          </a:p>
        </p:txBody>
      </p:sp>
      <p:sp>
        <p:nvSpPr>
          <p:cNvPr id="5" name="Rectangle 4"/>
          <p:cNvSpPr/>
          <p:nvPr/>
        </p:nvSpPr>
        <p:spPr>
          <a:xfrm>
            <a:off x="358589" y="1225176"/>
            <a:ext cx="8232962" cy="1477328"/>
          </a:xfrm>
          <a:prstGeom prst="rect">
            <a:avLst/>
          </a:prstGeom>
        </p:spPr>
        <p:txBody>
          <a:bodyPr wrap="square">
            <a:spAutoFit/>
          </a:bodyPr>
          <a:lstStyle/>
          <a:p>
            <a:r>
              <a:rPr lang="en-US" b="1" dirty="0" smtClean="0">
                <a:solidFill>
                  <a:srgbClr val="404040"/>
                </a:solidFill>
              </a:rPr>
              <a:t>3. Please describe the rationale for your recommendation and provide any data or evidence (optional).  Why is this revision necessary? How will it improve conditions in juvenile facilities? What </a:t>
            </a:r>
            <a:r>
              <a:rPr lang="en-US" b="1" dirty="0" err="1" smtClean="0">
                <a:solidFill>
                  <a:srgbClr val="404040"/>
                </a:solidFill>
              </a:rPr>
              <a:t>problem(s</a:t>
            </a:r>
            <a:r>
              <a:rPr lang="en-US" b="1" dirty="0" smtClean="0">
                <a:solidFill>
                  <a:srgbClr val="404040"/>
                </a:solidFill>
              </a:rPr>
              <a:t>) will it solve?</a:t>
            </a:r>
            <a:endParaRPr lang="en-US" dirty="0" smtClean="0"/>
          </a:p>
          <a:p>
            <a:endParaRPr lang="en-US" dirty="0" smtClean="0"/>
          </a:p>
        </p:txBody>
      </p:sp>
      <p:sp>
        <p:nvSpPr>
          <p:cNvPr id="6" name="Content Placeholder 2"/>
          <p:cNvSpPr>
            <a:spLocks noGrp="1"/>
          </p:cNvSpPr>
          <p:nvPr>
            <p:ph idx="1"/>
          </p:nvPr>
        </p:nvSpPr>
        <p:spPr>
          <a:xfrm>
            <a:off x="549275" y="2702504"/>
            <a:ext cx="8042276" cy="2311399"/>
          </a:xfrm>
        </p:spPr>
        <p:txBody>
          <a:bodyPr>
            <a:normAutofit/>
          </a:bodyPr>
          <a:lstStyle/>
          <a:p>
            <a:r>
              <a:rPr lang="en-US" sz="2000" dirty="0" smtClean="0">
                <a:solidFill>
                  <a:srgbClr val="404040"/>
                </a:solidFill>
              </a:rPr>
              <a:t>Cite data, articles, legislation or California codes if you can.</a:t>
            </a:r>
          </a:p>
          <a:p>
            <a:pPr>
              <a:spcBef>
                <a:spcPts val="3800"/>
              </a:spcBef>
            </a:pPr>
            <a:r>
              <a:rPr lang="en-US" sz="2000" dirty="0" smtClean="0">
                <a:solidFill>
                  <a:srgbClr val="404040"/>
                </a:solidFill>
              </a:rPr>
              <a:t>Otherwise, simply explain why you believe the regulation should be changed. </a:t>
            </a:r>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549275" y="107576"/>
            <a:ext cx="8042276" cy="594659"/>
          </a:xfrm>
        </p:spPr>
        <p:txBody>
          <a:bodyPr/>
          <a:lstStyle/>
          <a:p>
            <a:r>
              <a:rPr lang="en-US" sz="2600" b="1" dirty="0" smtClean="0">
                <a:latin typeface="Open Sans"/>
                <a:cs typeface="Open Sans"/>
              </a:rPr>
              <a:t>Q3 Answer Example - Undergarments</a:t>
            </a:r>
            <a:endParaRPr lang="en-US" sz="2600" b="1" dirty="0">
              <a:latin typeface="Open Sans"/>
              <a:cs typeface="Open Sans"/>
            </a:endParaRPr>
          </a:p>
        </p:txBody>
      </p:sp>
      <p:sp>
        <p:nvSpPr>
          <p:cNvPr id="7" name="TextBox 6"/>
          <p:cNvSpPr txBox="1"/>
          <p:nvPr/>
        </p:nvSpPr>
        <p:spPr>
          <a:xfrm>
            <a:off x="508374" y="986118"/>
            <a:ext cx="8083177" cy="5632312"/>
          </a:xfrm>
          <a:prstGeom prst="rect">
            <a:avLst/>
          </a:prstGeom>
          <a:noFill/>
        </p:spPr>
        <p:txBody>
          <a:bodyPr wrap="square" rtlCol="0">
            <a:spAutoFit/>
          </a:bodyPr>
          <a:lstStyle/>
          <a:p>
            <a:r>
              <a:rPr lang="en-US" b="1" dirty="0" smtClean="0">
                <a:solidFill>
                  <a:srgbClr val="404040"/>
                </a:solidFill>
              </a:rPr>
              <a:t>Legal Argument </a:t>
            </a:r>
          </a:p>
          <a:p>
            <a:r>
              <a:rPr lang="en-US" dirty="0" smtClean="0">
                <a:solidFill>
                  <a:srgbClr val="404040"/>
                </a:solidFill>
              </a:rPr>
              <a:t>Welfare and Institutions Code section 851 provides that juvenile halls shall not be treated as penal institutions and that they shall provide a safe and supportive homelike environment.  Welfare and Institutions Code section 202 requires that youth in the system receive care, treatment and guidance in accordance with their best interests. </a:t>
            </a:r>
          </a:p>
          <a:p>
            <a:r>
              <a:rPr lang="en-US" dirty="0" smtClean="0">
                <a:solidFill>
                  <a:srgbClr val="404040"/>
                </a:solidFill>
              </a:rPr>
              <a:t> </a:t>
            </a:r>
          </a:p>
          <a:p>
            <a:r>
              <a:rPr lang="en-US" b="1" dirty="0" smtClean="0">
                <a:solidFill>
                  <a:srgbClr val="404040"/>
                </a:solidFill>
              </a:rPr>
              <a:t>Human Argument </a:t>
            </a:r>
          </a:p>
          <a:p>
            <a:r>
              <a:rPr lang="en-US" dirty="0" smtClean="0">
                <a:solidFill>
                  <a:srgbClr val="404040"/>
                </a:solidFill>
              </a:rPr>
              <a:t>Requiring youth in detention to wear used underwear is demeaning and dehumanizing. Also, requiring youth to wear institutional used underwear exposes them to disease. </a:t>
            </a:r>
          </a:p>
          <a:p>
            <a:endParaRPr lang="en-US" dirty="0" smtClean="0">
              <a:solidFill>
                <a:srgbClr val="404040"/>
              </a:solidFill>
            </a:endParaRPr>
          </a:p>
          <a:p>
            <a:r>
              <a:rPr lang="en-US" b="1" dirty="0" smtClean="0">
                <a:solidFill>
                  <a:srgbClr val="404040"/>
                </a:solidFill>
              </a:rPr>
              <a:t>Citation</a:t>
            </a:r>
          </a:p>
          <a:p>
            <a:r>
              <a:rPr lang="en-US" dirty="0" smtClean="0">
                <a:solidFill>
                  <a:srgbClr val="404040"/>
                </a:solidFill>
              </a:rPr>
              <a:t>In 2008, for example, dozens of Kings County Jail inmates in Seattle were exposed to a drug resistant bacterial infection, and a primary cause was inadequate laundry procedures; the only way inmates could get clean underwear was to buy it from the commissary. (Hector Castro, Dozens of jail inmates hit with superbug; 65 cases of MRSA raise questions of cleanliness, hygiene at facility,  </a:t>
            </a:r>
            <a:r>
              <a:rPr lang="en-US" i="1" dirty="0" smtClean="0">
                <a:solidFill>
                  <a:srgbClr val="404040"/>
                </a:solidFill>
              </a:rPr>
              <a:t>Seattle PI</a:t>
            </a:r>
            <a:r>
              <a:rPr lang="en-US" dirty="0" smtClean="0">
                <a:solidFill>
                  <a:srgbClr val="404040"/>
                </a:solidFill>
              </a:rPr>
              <a:t> (Mar. 20, 2008).)</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549275" y="107576"/>
            <a:ext cx="8042276" cy="624542"/>
          </a:xfrm>
        </p:spPr>
        <p:txBody>
          <a:bodyPr/>
          <a:lstStyle/>
          <a:p>
            <a:r>
              <a:rPr lang="en-US" sz="2600" b="1" dirty="0" smtClean="0">
                <a:latin typeface="Open Sans"/>
                <a:cs typeface="Open Sans"/>
              </a:rPr>
              <a:t>General Tips for Question 4</a:t>
            </a:r>
            <a:endParaRPr lang="en-US" sz="2600" b="1" dirty="0">
              <a:latin typeface="Open Sans"/>
              <a:cs typeface="Open Sans"/>
            </a:endParaRPr>
          </a:p>
        </p:txBody>
      </p:sp>
      <p:sp>
        <p:nvSpPr>
          <p:cNvPr id="5" name="Rectangle 4"/>
          <p:cNvSpPr/>
          <p:nvPr/>
        </p:nvSpPr>
        <p:spPr>
          <a:xfrm>
            <a:off x="549275" y="1075765"/>
            <a:ext cx="8310843" cy="2031325"/>
          </a:xfrm>
          <a:prstGeom prst="rect">
            <a:avLst/>
          </a:prstGeom>
        </p:spPr>
        <p:txBody>
          <a:bodyPr wrap="square">
            <a:spAutoFit/>
          </a:bodyPr>
          <a:lstStyle/>
          <a:p>
            <a:r>
              <a:rPr lang="en-US" b="1" dirty="0" smtClean="0">
                <a:solidFill>
                  <a:srgbClr val="404040"/>
                </a:solidFill>
              </a:rPr>
              <a:t>4. Would your recommendation cause an impact on facility operations (for example, staff levels) or create any new costs?</a:t>
            </a:r>
          </a:p>
          <a:p>
            <a:endParaRPr lang="en-US" b="1" dirty="0" smtClean="0">
              <a:solidFill>
                <a:srgbClr val="404040"/>
              </a:solidFill>
            </a:endParaRPr>
          </a:p>
          <a:p>
            <a:r>
              <a:rPr lang="en-US" b="1" dirty="0" smtClean="0">
                <a:solidFill>
                  <a:srgbClr val="404040"/>
                </a:solidFill>
              </a:rPr>
              <a:t>Yes/No/Not sure. If YES, please specify potential operational impact(s), cost or savings.</a:t>
            </a:r>
          </a:p>
          <a:p>
            <a:endParaRPr lang="en-US" b="1" dirty="0" smtClean="0">
              <a:solidFill>
                <a:srgbClr val="404040"/>
              </a:solidFill>
            </a:endParaRPr>
          </a:p>
          <a:p>
            <a:endParaRPr lang="en-US" b="1" dirty="0" smtClean="0"/>
          </a:p>
        </p:txBody>
      </p:sp>
      <p:sp>
        <p:nvSpPr>
          <p:cNvPr id="9" name="Content Placeholder 2"/>
          <p:cNvSpPr>
            <a:spLocks noGrp="1"/>
          </p:cNvSpPr>
          <p:nvPr>
            <p:ph idx="1"/>
          </p:nvPr>
        </p:nvSpPr>
        <p:spPr>
          <a:xfrm>
            <a:off x="549275" y="2705100"/>
            <a:ext cx="8042276" cy="4343400"/>
          </a:xfrm>
        </p:spPr>
        <p:txBody>
          <a:bodyPr>
            <a:normAutofit/>
          </a:bodyPr>
          <a:lstStyle/>
          <a:p>
            <a:r>
              <a:rPr lang="en-US" sz="2000" dirty="0" smtClean="0">
                <a:solidFill>
                  <a:srgbClr val="404040"/>
                </a:solidFill>
              </a:rPr>
              <a:t>Positive reforms can decrease long-term spending.</a:t>
            </a:r>
          </a:p>
          <a:p>
            <a:pPr>
              <a:spcBef>
                <a:spcPts val="2600"/>
              </a:spcBef>
            </a:pPr>
            <a:r>
              <a:rPr lang="en-US" sz="2000" dirty="0" smtClean="0">
                <a:solidFill>
                  <a:srgbClr val="404040"/>
                </a:solidFill>
              </a:rPr>
              <a:t>Some spending might be permissible under current law. For example, Welfare and Institutions Code section 851 (see Slide 28).</a:t>
            </a:r>
          </a:p>
          <a:p>
            <a:pPr>
              <a:spcBef>
                <a:spcPts val="2600"/>
              </a:spcBef>
            </a:pPr>
            <a:r>
              <a:rPr lang="en-US" sz="2000" dirty="0" smtClean="0">
                <a:solidFill>
                  <a:srgbClr val="404040"/>
                </a:solidFill>
              </a:rPr>
              <a:t>Facilities will save money by preventing lawsuits for not meeting other legal facility requirements. For example, the federal Prison Rape Elimination Act. </a:t>
            </a:r>
          </a:p>
          <a:p>
            <a:pPr>
              <a:spcBef>
                <a:spcPts val="2600"/>
              </a:spcBef>
            </a:pPr>
            <a:r>
              <a:rPr lang="en-US" sz="2000" dirty="0" smtClean="0">
                <a:solidFill>
                  <a:srgbClr val="404040"/>
                </a:solidFill>
              </a:rPr>
              <a:t>There may be opportunities to leverage community partners to lower or negate costs.</a:t>
            </a:r>
          </a:p>
          <a:p>
            <a:pPr>
              <a:spcBef>
                <a:spcPts val="3800"/>
              </a:spcBef>
            </a:pP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93092"/>
            <a:ext cx="8042276" cy="961967"/>
          </a:xfrm>
        </p:spPr>
        <p:txBody>
          <a:bodyPr>
            <a:normAutofit/>
          </a:bodyPr>
          <a:lstStyle/>
          <a:p>
            <a:pPr lvl="0"/>
            <a:r>
              <a:rPr lang="en-US" sz="2600" b="1" dirty="0">
                <a:solidFill>
                  <a:srgbClr val="2C7C9F"/>
                </a:solidFill>
                <a:latin typeface="Open Sans"/>
                <a:cs typeface="Open Sans"/>
              </a:rPr>
              <a:t>What are the Titles 15 &amp; 24</a:t>
            </a:r>
            <a:r>
              <a:rPr lang="en-US" sz="2600" b="1" dirty="0" smtClean="0">
                <a:solidFill>
                  <a:srgbClr val="2C7C9F"/>
                </a:solidFill>
                <a:latin typeface="Open Sans"/>
                <a:cs typeface="Open Sans"/>
              </a:rPr>
              <a:t> </a:t>
            </a:r>
            <a:br>
              <a:rPr lang="en-US" sz="2600" b="1" dirty="0" smtClean="0">
                <a:solidFill>
                  <a:srgbClr val="2C7C9F"/>
                </a:solidFill>
                <a:latin typeface="Open Sans"/>
                <a:cs typeface="Open Sans"/>
              </a:rPr>
            </a:br>
            <a:r>
              <a:rPr lang="en-US" sz="2600" b="1" dirty="0" smtClean="0">
                <a:solidFill>
                  <a:srgbClr val="2C7C9F"/>
                </a:solidFill>
                <a:latin typeface="Open Sans"/>
                <a:cs typeface="Open Sans"/>
              </a:rPr>
              <a:t>Minimum </a:t>
            </a:r>
            <a:r>
              <a:rPr lang="en-US" sz="2600" b="1" dirty="0">
                <a:solidFill>
                  <a:srgbClr val="2C7C9F"/>
                </a:solidFill>
                <a:latin typeface="Open Sans"/>
                <a:cs typeface="Open Sans"/>
              </a:rPr>
              <a:t>Standards for Juvenile Facilities</a:t>
            </a:r>
            <a:r>
              <a:rPr lang="en-US" sz="2600" b="1" dirty="0" smtClean="0">
                <a:solidFill>
                  <a:srgbClr val="2C7C9F"/>
                </a:solidFill>
                <a:latin typeface="Open Sans"/>
                <a:cs typeface="Open Sans"/>
              </a:rPr>
              <a:t>?</a:t>
            </a:r>
            <a:endParaRPr lang="en-US" sz="2600" b="1" dirty="0">
              <a:solidFill>
                <a:srgbClr val="2C7C9F"/>
              </a:solidFill>
              <a:latin typeface="Open Sans"/>
              <a:cs typeface="Open Sans"/>
            </a:endParaRPr>
          </a:p>
        </p:txBody>
      </p:sp>
      <p:sp>
        <p:nvSpPr>
          <p:cNvPr id="5" name="Content Placeholder 2"/>
          <p:cNvSpPr txBox="1">
            <a:spLocks/>
          </p:cNvSpPr>
          <p:nvPr/>
        </p:nvSpPr>
        <p:spPr>
          <a:xfrm>
            <a:off x="549275" y="1568824"/>
            <a:ext cx="8042276" cy="4343400"/>
          </a:xfrm>
          <a:prstGeom prst="rect">
            <a:avLst/>
          </a:prstGeom>
        </p:spPr>
        <p:txBody>
          <a:bodyPr vert="horz" lIns="91440" tIns="45720" rIns="91440" bIns="45720" rtlCol="0">
            <a:normAutofit/>
          </a:bodyPr>
          <a:lstStyle/>
          <a:p>
            <a:pPr marL="349250" marR="0" lvl="1"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r>
              <a:rPr kumimoji="0" lang="en-US" sz="2200" b="0" i="0" u="none" strike="noStrike" kern="1200" cap="none" spc="0" normalizeH="0" baseline="0" noProof="0" dirty="0" smtClean="0">
                <a:ln>
                  <a:noFill/>
                </a:ln>
                <a:solidFill>
                  <a:srgbClr val="404040"/>
                </a:solidFill>
                <a:effectLst/>
                <a:uLnTx/>
                <a:uFillTx/>
                <a:latin typeface="+mn-lt"/>
                <a:ea typeface="+mn-ea"/>
                <a:cs typeface="+mn-cs"/>
              </a:rPr>
              <a:t>A list of rules and requirements a facility must meet</a:t>
            </a:r>
            <a:r>
              <a:rPr kumimoji="0" lang="en-US" sz="2200" b="0" i="0" u="none" strike="noStrike" kern="1200" cap="none" spc="0" normalizeH="0" noProof="0" dirty="0" smtClean="0">
                <a:ln>
                  <a:noFill/>
                </a:ln>
                <a:solidFill>
                  <a:srgbClr val="404040"/>
                </a:solidFill>
                <a:effectLst/>
                <a:uLnTx/>
                <a:uFillTx/>
                <a:latin typeface="+mn-lt"/>
                <a:ea typeface="+mn-ea"/>
                <a:cs typeface="+mn-cs"/>
              </a:rPr>
              <a:t> </a:t>
            </a:r>
            <a:r>
              <a:rPr kumimoji="0" lang="en-US" sz="2200" b="0" i="0" u="none" strike="noStrike" kern="1200" cap="none" spc="0" normalizeH="0" baseline="0" noProof="0" dirty="0" smtClean="0">
                <a:ln>
                  <a:noFill/>
                </a:ln>
                <a:solidFill>
                  <a:srgbClr val="404040"/>
                </a:solidFill>
                <a:effectLst/>
                <a:uLnTx/>
                <a:uFillTx/>
                <a:latin typeface="+mn-lt"/>
                <a:ea typeface="+mn-ea"/>
                <a:cs typeface="+mn-cs"/>
              </a:rPr>
              <a:t>in order to be legally allowed to house youth. </a:t>
            </a:r>
          </a:p>
          <a:p>
            <a:pPr marL="349250" marR="0" lvl="1" indent="-349250" algn="l" defTabSz="914400" rtl="0" eaLnBrk="1" fontAlgn="auto" latinLnBrk="0" hangingPunct="1">
              <a:lnSpc>
                <a:spcPct val="100000"/>
              </a:lnSpc>
              <a:spcBef>
                <a:spcPts val="3800"/>
              </a:spcBef>
              <a:spcAft>
                <a:spcPts val="0"/>
              </a:spcAft>
              <a:buClr>
                <a:schemeClr val="accent1">
                  <a:lumMod val="60000"/>
                  <a:lumOff val="40000"/>
                </a:schemeClr>
              </a:buClr>
              <a:buSzPct val="110000"/>
              <a:buFont typeface="Wingdings 2" pitchFamily="18" charset="2"/>
              <a:buChar char=""/>
              <a:tabLst/>
              <a:defRPr/>
            </a:pPr>
            <a:r>
              <a:rPr kumimoji="0" lang="en-US" sz="2200" b="0" i="0" u="none" strike="noStrike" kern="1200" cap="none" spc="0" normalizeH="0" baseline="0" noProof="0" dirty="0" smtClean="0">
                <a:ln>
                  <a:noFill/>
                </a:ln>
                <a:solidFill>
                  <a:srgbClr val="404040"/>
                </a:solidFill>
                <a:effectLst/>
                <a:uLnTx/>
                <a:uFillTx/>
                <a:latin typeface="+mn-lt"/>
                <a:ea typeface="+mn-ea"/>
                <a:cs typeface="+mn-cs"/>
              </a:rPr>
              <a:t>These rules apply to juvenile halls, camps (including boot and forestry camps), ranches, regional youth education facilities and special purpose juvenile halls.</a:t>
            </a:r>
          </a:p>
          <a:p>
            <a:pPr marL="349250" marR="0" lvl="1"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endParaRPr kumimoji="0" lang="en-US" sz="22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endParaRPr kumimoji="0" lang="en-US" sz="2400"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549275" y="1479176"/>
            <a:ext cx="8042276" cy="2031325"/>
          </a:xfrm>
          <a:prstGeom prst="rect">
            <a:avLst/>
          </a:prstGeom>
          <a:noFill/>
        </p:spPr>
        <p:txBody>
          <a:bodyPr wrap="square" rtlCol="0">
            <a:spAutoFit/>
          </a:bodyPr>
          <a:lstStyle/>
          <a:p>
            <a:r>
              <a:rPr lang="en-US" dirty="0" smtClean="0">
                <a:solidFill>
                  <a:srgbClr val="404040"/>
                </a:solidFill>
              </a:rPr>
              <a:t>__X___   Not sure</a:t>
            </a:r>
          </a:p>
          <a:p>
            <a:r>
              <a:rPr lang="en-US" dirty="0" smtClean="0">
                <a:solidFill>
                  <a:srgbClr val="404040"/>
                </a:solidFill>
              </a:rPr>
              <a:t>  </a:t>
            </a:r>
          </a:p>
          <a:p>
            <a:r>
              <a:rPr lang="en-US" dirty="0" smtClean="0">
                <a:solidFill>
                  <a:srgbClr val="404040"/>
                </a:solidFill>
              </a:rPr>
              <a:t>Many youth will opt to bring their own underwear. A number of juvenile halls around the state are already coming up with ways to provide new underwear. Regular underwear is also very cheap, and this is an issue that would surely prompt donations from local community groups.  </a:t>
            </a:r>
          </a:p>
          <a:p>
            <a:endParaRPr lang="en-US" dirty="0"/>
          </a:p>
        </p:txBody>
      </p:sp>
      <p:sp>
        <p:nvSpPr>
          <p:cNvPr id="5" name="Title 1"/>
          <p:cNvSpPr>
            <a:spLocks noGrp="1"/>
          </p:cNvSpPr>
          <p:nvPr>
            <p:ph type="title"/>
          </p:nvPr>
        </p:nvSpPr>
        <p:spPr>
          <a:xfrm>
            <a:off x="549275" y="107576"/>
            <a:ext cx="8042276" cy="594659"/>
          </a:xfrm>
        </p:spPr>
        <p:txBody>
          <a:bodyPr/>
          <a:lstStyle/>
          <a:p>
            <a:r>
              <a:rPr lang="en-US" sz="2600" b="1" dirty="0" smtClean="0">
                <a:latin typeface="Open Sans"/>
                <a:cs typeface="Open Sans"/>
              </a:rPr>
              <a:t>Q4 Answer Example - Undergarments</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93059" y="1130300"/>
            <a:ext cx="7888941" cy="4801315"/>
          </a:xfrm>
          <a:prstGeom prst="rect">
            <a:avLst/>
          </a:prstGeom>
          <a:noFill/>
        </p:spPr>
        <p:txBody>
          <a:bodyPr wrap="square" rtlCol="0">
            <a:spAutoFit/>
          </a:bodyPr>
          <a:lstStyle/>
          <a:p>
            <a:r>
              <a:rPr lang="en-US" b="1" dirty="0" smtClean="0">
                <a:solidFill>
                  <a:srgbClr val="404040"/>
                </a:solidFill>
              </a:rPr>
              <a:t>Section 1321. Staffing. </a:t>
            </a:r>
            <a:r>
              <a:rPr lang="en-US" dirty="0" smtClean="0">
                <a:solidFill>
                  <a:srgbClr val="404040"/>
                </a:solidFill>
              </a:rPr>
              <a:t>Each juvenile facility shall: </a:t>
            </a:r>
          </a:p>
          <a:p>
            <a:pPr lvl="0"/>
            <a:r>
              <a:rPr lang="en-US" dirty="0" smtClean="0">
                <a:solidFill>
                  <a:srgbClr val="404040"/>
                </a:solidFill>
              </a:rPr>
              <a:t>(a)  have an adequate number of personnel sufficient to carry out its program, to provide for safety and security of minors youth and staff, and meet established standards and regulations;  </a:t>
            </a:r>
          </a:p>
          <a:p>
            <a:pPr lvl="0"/>
            <a:r>
              <a:rPr lang="en-US" dirty="0" smtClean="0">
                <a:solidFill>
                  <a:srgbClr val="404040"/>
                </a:solidFill>
              </a:rPr>
              <a:t>(</a:t>
            </a:r>
            <a:r>
              <a:rPr lang="en-US" dirty="0" err="1" smtClean="0">
                <a:solidFill>
                  <a:srgbClr val="404040"/>
                </a:solidFill>
              </a:rPr>
              <a:t>b</a:t>
            </a:r>
            <a:r>
              <a:rPr lang="en-US" dirty="0" smtClean="0">
                <a:solidFill>
                  <a:srgbClr val="404040"/>
                </a:solidFill>
              </a:rPr>
              <a:t>)  ensure that no required services shall be denied because of insufficient numbers of staff on duty absent exigent circumstances;  . . . </a:t>
            </a:r>
          </a:p>
          <a:p>
            <a:pPr lvl="0"/>
            <a:r>
              <a:rPr lang="en-US" dirty="0" smtClean="0">
                <a:solidFill>
                  <a:srgbClr val="404040"/>
                </a:solidFill>
              </a:rPr>
              <a:t>(</a:t>
            </a:r>
            <a:r>
              <a:rPr lang="en-US" dirty="0" err="1" smtClean="0">
                <a:solidFill>
                  <a:srgbClr val="404040"/>
                </a:solidFill>
              </a:rPr>
              <a:t>g</a:t>
            </a:r>
            <a:r>
              <a:rPr lang="en-US" dirty="0" smtClean="0">
                <a:solidFill>
                  <a:srgbClr val="404040"/>
                </a:solidFill>
              </a:rPr>
              <a:t>)  have sufficient administrative, clerical, recreational, medical, dental, mental health, building maintenance, transportation, control room, institutional security and other support staff for the efficient management of the facility, and to ensure that youth supervision staff shall not be diverted from supervising youth; and,</a:t>
            </a:r>
          </a:p>
          <a:p>
            <a:pPr lvl="0"/>
            <a:endParaRPr lang="en-US" dirty="0" smtClean="0">
              <a:solidFill>
                <a:srgbClr val="404040"/>
              </a:solidFill>
            </a:endParaRPr>
          </a:p>
          <a:p>
            <a:pPr lvl="0"/>
            <a:r>
              <a:rPr lang="en-US" dirty="0" smtClean="0">
                <a:solidFill>
                  <a:srgbClr val="404040"/>
                </a:solidFill>
              </a:rPr>
              <a:t>(</a:t>
            </a:r>
            <a:r>
              <a:rPr lang="en-US" dirty="0" err="1" smtClean="0">
                <a:solidFill>
                  <a:srgbClr val="404040"/>
                </a:solidFill>
              </a:rPr>
              <a:t>h</a:t>
            </a:r>
            <a:r>
              <a:rPr lang="en-US" dirty="0" smtClean="0">
                <a:solidFill>
                  <a:srgbClr val="404040"/>
                </a:solidFill>
              </a:rPr>
              <a:t>)  assign sufficient youth supervision staff to provide continuous wide awake supervision of youth, subject to temporary variations in staff assignments to meet special program needs.</a:t>
            </a:r>
            <a:endParaRPr lang="en-US" dirty="0">
              <a:solidFill>
                <a:srgbClr val="404040"/>
              </a:solidFill>
            </a:endParaRPr>
          </a:p>
        </p:txBody>
      </p:sp>
      <p:sp>
        <p:nvSpPr>
          <p:cNvPr id="6" name="Title 1"/>
          <p:cNvSpPr txBox="1">
            <a:spLocks/>
          </p:cNvSpPr>
          <p:nvPr/>
        </p:nvSpPr>
        <p:spPr>
          <a:xfrm>
            <a:off x="0" y="97117"/>
            <a:ext cx="9144000" cy="594659"/>
          </a:xfrm>
          <a:prstGeom prst="rect">
            <a:avLst/>
          </a:prstGeom>
        </p:spPr>
        <p:txBody>
          <a:bodyPr vert="horz" lIns="91440" tIns="45720" rIns="91440" bIns="45720" rtlCol="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600" b="1" dirty="0" smtClean="0">
                <a:solidFill>
                  <a:srgbClr val="2C7C9F"/>
                </a:solidFill>
                <a:latin typeface="Open Sans"/>
                <a:ea typeface="+mj-ea"/>
                <a:cs typeface="Open Sans"/>
              </a:rPr>
              <a:t>Q4 Answer </a:t>
            </a:r>
            <a:r>
              <a:rPr kumimoji="0" lang="en-US" sz="2600" b="1" i="0" u="none" strike="noStrike" kern="1200" cap="none" spc="0" normalizeH="0" baseline="0" noProof="0" dirty="0" smtClean="0">
                <a:ln>
                  <a:noFill/>
                </a:ln>
                <a:solidFill>
                  <a:srgbClr val="2C7C9F"/>
                </a:solidFill>
                <a:effectLst/>
                <a:uLnTx/>
                <a:uFillTx/>
                <a:latin typeface="Open Sans"/>
                <a:ea typeface="+mj-ea"/>
                <a:cs typeface="Open Sans"/>
              </a:rPr>
              <a:t>Example - Staffing</a:t>
            </a:r>
            <a:endParaRPr kumimoji="0" lang="en-US" sz="2600" b="1" i="0" u="none" strike="noStrike" kern="1200" cap="none" spc="0" normalizeH="0" baseline="0" noProof="0" dirty="0">
              <a:ln>
                <a:noFill/>
              </a:ln>
              <a:solidFill>
                <a:srgbClr val="2C7C9F"/>
              </a:solidFill>
              <a:effectLst/>
              <a:uLnTx/>
              <a:uFillTx/>
              <a:latin typeface="Open Sans"/>
              <a:ea typeface="+mj-ea"/>
              <a:cs typeface="Open San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549275" y="107576"/>
            <a:ext cx="8042276" cy="624542"/>
          </a:xfrm>
        </p:spPr>
        <p:txBody>
          <a:bodyPr/>
          <a:lstStyle/>
          <a:p>
            <a:r>
              <a:rPr lang="en-US" sz="2600" b="1" dirty="0" smtClean="0">
                <a:latin typeface="Open Sans"/>
                <a:cs typeface="Open Sans"/>
              </a:rPr>
              <a:t>General Tips for Question 5</a:t>
            </a:r>
            <a:endParaRPr lang="en-US" sz="2600" b="1" dirty="0">
              <a:latin typeface="Open Sans"/>
              <a:cs typeface="Open Sans"/>
            </a:endParaRPr>
          </a:p>
        </p:txBody>
      </p:sp>
      <p:sp>
        <p:nvSpPr>
          <p:cNvPr id="5" name="Rectangle 4"/>
          <p:cNvSpPr/>
          <p:nvPr/>
        </p:nvSpPr>
        <p:spPr>
          <a:xfrm>
            <a:off x="549275" y="1060824"/>
            <a:ext cx="8042276" cy="923330"/>
          </a:xfrm>
          <a:prstGeom prst="rect">
            <a:avLst/>
          </a:prstGeom>
        </p:spPr>
        <p:txBody>
          <a:bodyPr wrap="square">
            <a:spAutoFit/>
          </a:bodyPr>
          <a:lstStyle/>
          <a:p>
            <a:r>
              <a:rPr lang="en-US" b="1" dirty="0" smtClean="0">
                <a:solidFill>
                  <a:srgbClr val="404040"/>
                </a:solidFill>
              </a:rPr>
              <a:t>5. What relevant personal or professional experience can you provide that suggests this revision would improve juvenile facilities? (optional)</a:t>
            </a:r>
            <a:endParaRPr lang="en-US" dirty="0" smtClean="0"/>
          </a:p>
          <a:p>
            <a:endParaRPr lang="en-US" dirty="0" smtClean="0"/>
          </a:p>
        </p:txBody>
      </p:sp>
      <p:sp>
        <p:nvSpPr>
          <p:cNvPr id="6" name="Content Placeholder 2"/>
          <p:cNvSpPr>
            <a:spLocks noGrp="1"/>
          </p:cNvSpPr>
          <p:nvPr>
            <p:ph idx="1"/>
          </p:nvPr>
        </p:nvSpPr>
        <p:spPr>
          <a:xfrm>
            <a:off x="549275" y="2209799"/>
            <a:ext cx="8042276" cy="3733801"/>
          </a:xfrm>
        </p:spPr>
        <p:txBody>
          <a:bodyPr>
            <a:normAutofit/>
          </a:bodyPr>
          <a:lstStyle/>
          <a:p>
            <a:r>
              <a:rPr lang="en-US" sz="2000" dirty="0" smtClean="0">
                <a:solidFill>
                  <a:srgbClr val="404040"/>
                </a:solidFill>
              </a:rPr>
              <a:t>This is your opportunity to provide a narrative/to tell your story.</a:t>
            </a:r>
          </a:p>
          <a:p>
            <a:pPr>
              <a:spcBef>
                <a:spcPts val="3800"/>
              </a:spcBef>
            </a:pPr>
            <a:r>
              <a:rPr lang="en-US" sz="2000" dirty="0" smtClean="0">
                <a:solidFill>
                  <a:srgbClr val="404040"/>
                </a:solidFill>
              </a:rPr>
              <a:t>If you, a friend, family member, or client has a recent experience in a juvenile facility that explains why a regulation should be changed, please write it here. </a:t>
            </a:r>
            <a:endParaRPr lang="en-US" sz="2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549275" y="1165412"/>
            <a:ext cx="7590492" cy="1754327"/>
          </a:xfrm>
          <a:prstGeom prst="rect">
            <a:avLst/>
          </a:prstGeom>
          <a:noFill/>
        </p:spPr>
        <p:txBody>
          <a:bodyPr wrap="square" rtlCol="0">
            <a:spAutoFit/>
          </a:bodyPr>
          <a:lstStyle/>
          <a:p>
            <a:endParaRPr lang="en-US" dirty="0" smtClean="0">
              <a:solidFill>
                <a:srgbClr val="404040"/>
              </a:solidFill>
            </a:endParaRPr>
          </a:p>
          <a:p>
            <a:r>
              <a:rPr lang="en-US" dirty="0" smtClean="0">
                <a:solidFill>
                  <a:srgbClr val="404040"/>
                </a:solidFill>
              </a:rPr>
              <a:t>“I have personally visited juvenile halls and spoken to girls who feel violated and dehumanized by being forced to wear used underwear. They feel uncomfortable in their own skin and disassociated from their bodies.”</a:t>
            </a:r>
          </a:p>
          <a:p>
            <a:endParaRPr lang="en-US" dirty="0"/>
          </a:p>
        </p:txBody>
      </p:sp>
      <p:sp>
        <p:nvSpPr>
          <p:cNvPr id="5" name="Title 1"/>
          <p:cNvSpPr>
            <a:spLocks noGrp="1"/>
          </p:cNvSpPr>
          <p:nvPr>
            <p:ph type="title"/>
          </p:nvPr>
        </p:nvSpPr>
        <p:spPr>
          <a:xfrm>
            <a:off x="549275" y="107576"/>
            <a:ext cx="8042276" cy="594659"/>
          </a:xfrm>
        </p:spPr>
        <p:txBody>
          <a:bodyPr/>
          <a:lstStyle/>
          <a:p>
            <a:r>
              <a:rPr lang="en-US" sz="2600" b="1" dirty="0" smtClean="0">
                <a:latin typeface="Open Sans"/>
                <a:cs typeface="Open Sans"/>
              </a:rPr>
              <a:t>Q5 Answer Example - Undergarments</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404040"/>
                </a:solidFill>
              </a:rPr>
              <a:t>If you have suggestions to several regulation sections you may provide answers to the survey in an e-mail to </a:t>
            </a:r>
            <a:r>
              <a:rPr lang="en-US" u="sng" dirty="0" smtClean="0">
                <a:solidFill>
                  <a:srgbClr val="404040"/>
                </a:solidFill>
                <a:hlinkClick r:id="rId3"/>
              </a:rPr>
              <a:t>ginger.wolfe@bscc.ca.gov</a:t>
            </a:r>
            <a:r>
              <a:rPr lang="en-US" dirty="0" smtClean="0">
                <a:solidFill>
                  <a:srgbClr val="404040"/>
                </a:solidFill>
              </a:rPr>
              <a:t>.</a:t>
            </a:r>
          </a:p>
          <a:p>
            <a:pPr>
              <a:spcBef>
                <a:spcPts val="3800"/>
              </a:spcBef>
            </a:pPr>
            <a:r>
              <a:rPr lang="en-US" dirty="0" smtClean="0">
                <a:solidFill>
                  <a:srgbClr val="404040"/>
                </a:solidFill>
              </a:rPr>
              <a:t>Attached: </a:t>
            </a:r>
          </a:p>
          <a:p>
            <a:pPr lvl="1"/>
            <a:r>
              <a:rPr lang="en-US" dirty="0" smtClean="0">
                <a:solidFill>
                  <a:srgbClr val="404040"/>
                </a:solidFill>
              </a:rPr>
              <a:t>MS Word blank template.</a:t>
            </a:r>
          </a:p>
          <a:p>
            <a:pPr lvl="1"/>
            <a:r>
              <a:rPr lang="en-US" dirty="0" smtClean="0">
                <a:solidFill>
                  <a:srgbClr val="404040"/>
                </a:solidFill>
              </a:rPr>
              <a:t>MS Word template including undergarment example</a:t>
            </a:r>
            <a:r>
              <a:rPr lang="en-US" dirty="0" smtClean="0"/>
              <a:t>. </a:t>
            </a:r>
          </a:p>
        </p:txBody>
      </p:sp>
      <p:sp>
        <p:nvSpPr>
          <p:cNvPr id="4" name="Title 1"/>
          <p:cNvSpPr>
            <a:spLocks noGrp="1"/>
          </p:cNvSpPr>
          <p:nvPr>
            <p:ph type="title"/>
          </p:nvPr>
        </p:nvSpPr>
        <p:spPr>
          <a:xfrm>
            <a:off x="549275" y="107576"/>
            <a:ext cx="8042276" cy="594659"/>
          </a:xfrm>
        </p:spPr>
        <p:txBody>
          <a:bodyPr/>
          <a:lstStyle/>
          <a:p>
            <a:r>
              <a:rPr lang="en-US" sz="2600" b="1" dirty="0" smtClean="0">
                <a:latin typeface="Open Sans"/>
                <a:cs typeface="Open Sans"/>
              </a:rPr>
              <a:t>Alternatives to Survey</a:t>
            </a:r>
            <a:endParaRPr lang="en-US" sz="2600" b="1" dirty="0">
              <a:latin typeface="Open Sans"/>
              <a:cs typeface="Open San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19044"/>
            <a:ext cx="9144000" cy="1336956"/>
          </a:xfrm>
        </p:spPr>
        <p:txBody>
          <a:bodyPr/>
          <a:lstStyle/>
          <a:p>
            <a:r>
              <a:rPr lang="en-US" b="1" dirty="0" smtClean="0">
                <a:latin typeface="Open Sans"/>
                <a:cs typeface="Open Sans"/>
              </a:rPr>
              <a:t>Title 15</a:t>
            </a:r>
            <a:br>
              <a:rPr lang="en-US" b="1" dirty="0" smtClean="0">
                <a:latin typeface="Open Sans"/>
                <a:cs typeface="Open Sans"/>
              </a:rPr>
            </a:br>
            <a:r>
              <a:rPr lang="en-US" b="1" dirty="0" smtClean="0">
                <a:latin typeface="Open Sans"/>
                <a:cs typeface="Open Sans"/>
              </a:rPr>
              <a:t>Examples</a:t>
            </a:r>
            <a:endParaRPr lang="en-US" b="1" dirty="0">
              <a:latin typeface="Open Sans"/>
              <a:cs typeface="Open San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714189"/>
          </a:xfrm>
        </p:spPr>
        <p:txBody>
          <a:bodyPr/>
          <a:lstStyle/>
          <a:p>
            <a:r>
              <a:rPr lang="en-US" sz="2600" b="1" dirty="0" smtClean="0"/>
              <a:t>Family Engagement</a:t>
            </a:r>
            <a:endParaRPr lang="en-US" dirty="0"/>
          </a:p>
        </p:txBody>
      </p:sp>
      <p:sp>
        <p:nvSpPr>
          <p:cNvPr id="3" name="Content Placeholder 2"/>
          <p:cNvSpPr>
            <a:spLocks noGrp="1"/>
          </p:cNvSpPr>
          <p:nvPr>
            <p:ph idx="1"/>
          </p:nvPr>
        </p:nvSpPr>
        <p:spPr>
          <a:xfrm>
            <a:off x="549275" y="1030941"/>
            <a:ext cx="8042276" cy="5588000"/>
          </a:xfrm>
        </p:spPr>
        <p:txBody>
          <a:bodyPr>
            <a:normAutofit fontScale="47500" lnSpcReduction="20000"/>
          </a:bodyPr>
          <a:lstStyle/>
          <a:p>
            <a:pPr marL="0" indent="0">
              <a:lnSpc>
                <a:spcPct val="120000"/>
              </a:lnSpc>
              <a:spcBef>
                <a:spcPts val="0"/>
              </a:spcBef>
              <a:buNone/>
            </a:pPr>
            <a:r>
              <a:rPr lang="en-US" sz="3789" b="1" dirty="0" smtClean="0">
                <a:solidFill>
                  <a:srgbClr val="404040"/>
                </a:solidFill>
              </a:rPr>
              <a:t>Section 1374. Visiting. </a:t>
            </a:r>
          </a:p>
          <a:p>
            <a:pPr marL="0" indent="0">
              <a:lnSpc>
                <a:spcPct val="120000"/>
              </a:lnSpc>
              <a:spcBef>
                <a:spcPts val="0"/>
              </a:spcBef>
              <a:buNone/>
            </a:pPr>
            <a:r>
              <a:rPr lang="en-US" sz="3789" dirty="0" smtClean="0">
                <a:solidFill>
                  <a:srgbClr val="404040"/>
                </a:solidFill>
              </a:rPr>
              <a:t>The facility administrator shall develop and implement written policies and procedures for visiting that include provisions for special visits. </a:t>
            </a:r>
          </a:p>
          <a:p>
            <a:pPr marL="0" indent="0">
              <a:lnSpc>
                <a:spcPct val="120000"/>
              </a:lnSpc>
              <a:spcBef>
                <a:spcPts val="0"/>
              </a:spcBef>
              <a:buNone/>
            </a:pPr>
            <a:endParaRPr lang="en-US" sz="3789" dirty="0" smtClean="0">
              <a:solidFill>
                <a:srgbClr val="404040"/>
              </a:solidFill>
            </a:endParaRPr>
          </a:p>
          <a:p>
            <a:pPr marL="0" indent="0">
              <a:lnSpc>
                <a:spcPct val="120000"/>
              </a:lnSpc>
              <a:spcBef>
                <a:spcPts val="0"/>
              </a:spcBef>
              <a:buNone/>
            </a:pPr>
            <a:r>
              <a:rPr lang="en-US" sz="3789" dirty="0" smtClean="0">
                <a:solidFill>
                  <a:srgbClr val="404040"/>
                </a:solidFill>
              </a:rPr>
              <a:t>Youth shall be allowed to receive </a:t>
            </a:r>
            <a:r>
              <a:rPr lang="en-US" sz="3789" dirty="0" smtClean="0">
                <a:solidFill>
                  <a:srgbClr val="FF0000"/>
                </a:solidFill>
              </a:rPr>
              <a:t>in-person </a:t>
            </a:r>
            <a:r>
              <a:rPr lang="en-US" sz="3789" dirty="0" smtClean="0">
                <a:solidFill>
                  <a:srgbClr val="404040"/>
                </a:solidFill>
              </a:rPr>
              <a:t>visits by parents, guardians</a:t>
            </a:r>
            <a:r>
              <a:rPr lang="en-US" sz="3789" dirty="0" smtClean="0">
                <a:solidFill>
                  <a:srgbClr val="FF0000"/>
                </a:solidFill>
              </a:rPr>
              <a:t>, </a:t>
            </a:r>
            <a:r>
              <a:rPr lang="en-US" sz="3789" strike="sngStrike" dirty="0" smtClean="0">
                <a:solidFill>
                  <a:srgbClr val="FF0000"/>
                </a:solidFill>
              </a:rPr>
              <a:t>or </a:t>
            </a:r>
            <a:r>
              <a:rPr lang="en-US" sz="3789" dirty="0" smtClean="0">
                <a:solidFill>
                  <a:srgbClr val="404040"/>
                </a:solidFill>
              </a:rPr>
              <a:t>persons standing in loco parentis, </a:t>
            </a:r>
            <a:r>
              <a:rPr lang="en-US" sz="3789" dirty="0" smtClean="0">
                <a:solidFill>
                  <a:srgbClr val="FF0000"/>
                </a:solidFill>
              </a:rPr>
              <a:t>extended family members, friends, children, their children’s parents, or significant others, </a:t>
            </a:r>
            <a:r>
              <a:rPr lang="en-US" sz="3789" dirty="0" smtClean="0">
                <a:solidFill>
                  <a:srgbClr val="404040"/>
                </a:solidFill>
              </a:rPr>
              <a:t>at reasonable times, subject only to the limitations necessary to maintain order and security. </a:t>
            </a:r>
          </a:p>
          <a:p>
            <a:pPr marL="0" indent="0">
              <a:lnSpc>
                <a:spcPct val="120000"/>
              </a:lnSpc>
              <a:spcBef>
                <a:spcPts val="0"/>
              </a:spcBef>
              <a:buNone/>
            </a:pPr>
            <a:endParaRPr lang="en-US" sz="3789" dirty="0" smtClean="0">
              <a:solidFill>
                <a:srgbClr val="404040"/>
              </a:solidFill>
            </a:endParaRPr>
          </a:p>
          <a:p>
            <a:pPr marL="0" indent="0">
              <a:lnSpc>
                <a:spcPct val="120000"/>
              </a:lnSpc>
              <a:spcBef>
                <a:spcPts val="0"/>
              </a:spcBef>
              <a:buNone/>
            </a:pPr>
            <a:r>
              <a:rPr lang="en-US" sz="3789" dirty="0" smtClean="0">
                <a:solidFill>
                  <a:srgbClr val="404040"/>
                </a:solidFill>
              </a:rPr>
              <a:t>Opportunity for visitation shall be a minimum of </a:t>
            </a:r>
            <a:r>
              <a:rPr lang="en-US" sz="3789" strike="sngStrike" dirty="0" smtClean="0">
                <a:solidFill>
                  <a:srgbClr val="FF0000"/>
                </a:solidFill>
              </a:rPr>
              <a:t>two </a:t>
            </a:r>
            <a:r>
              <a:rPr lang="en-US" sz="3789" dirty="0" smtClean="0">
                <a:solidFill>
                  <a:srgbClr val="FF0000"/>
                </a:solidFill>
              </a:rPr>
              <a:t>seven</a:t>
            </a:r>
            <a:r>
              <a:rPr lang="en-US" sz="3789" dirty="0" smtClean="0"/>
              <a:t> </a:t>
            </a:r>
            <a:r>
              <a:rPr lang="en-US" sz="3789" dirty="0" smtClean="0">
                <a:solidFill>
                  <a:srgbClr val="404040"/>
                </a:solidFill>
              </a:rPr>
              <a:t>hours per week. Visits may be supervised, but conversations shall not be monitored unless there is a security or safety need. </a:t>
            </a:r>
          </a:p>
          <a:p>
            <a:pPr marL="0" indent="0">
              <a:lnSpc>
                <a:spcPct val="120000"/>
              </a:lnSpc>
              <a:spcBef>
                <a:spcPts val="0"/>
              </a:spcBef>
              <a:buNone/>
            </a:pPr>
            <a:endParaRPr lang="en-US" sz="5600" dirty="0" smtClean="0"/>
          </a:p>
          <a:p>
            <a:pPr marL="0" indent="0">
              <a:lnSpc>
                <a:spcPct val="120000"/>
              </a:lnSpc>
              <a:spcBef>
                <a:spcPts val="0"/>
              </a:spcBef>
              <a:buNone/>
            </a:pPr>
            <a:r>
              <a:rPr lang="en-US" sz="5600" dirty="0" smtClean="0"/>
              <a:t> </a:t>
            </a:r>
          </a:p>
          <a:p>
            <a:pPr marL="0" indent="0">
              <a:lnSpc>
                <a:spcPct val="120000"/>
              </a:lnSpc>
              <a:spcBef>
                <a:spcPts val="0"/>
              </a:spcBef>
              <a:buNone/>
            </a:pPr>
            <a:endParaRPr lang="en-US" dirty="0"/>
          </a:p>
        </p:txBody>
      </p:sp>
      <p:pic>
        <p:nvPicPr>
          <p:cNvPr id="4" name="Picture 3" descr="Screen Shot 2017-01-17 at 11.39.04 AM.png"/>
          <p:cNvPicPr>
            <a:picLocks noChangeAspect="1"/>
          </p:cNvPicPr>
          <p:nvPr/>
        </p:nvPicPr>
        <p:blipFill>
          <a:blip r:embed="rId3"/>
          <a:stretch>
            <a:fillRect/>
          </a:stretch>
        </p:blipFill>
        <p:spPr>
          <a:xfrm>
            <a:off x="405335" y="2131944"/>
            <a:ext cx="8594725" cy="1631571"/>
          </a:xfrm>
          <a:prstGeom prst="rect">
            <a:avLst/>
          </a:prstGeom>
        </p:spPr>
      </p:pic>
      <p:pic>
        <p:nvPicPr>
          <p:cNvPr id="5" name="Picture 4" descr="Screen Shot 2017-01-17 at 11.39.11 AM.png"/>
          <p:cNvPicPr>
            <a:picLocks noChangeAspect="1"/>
          </p:cNvPicPr>
          <p:nvPr/>
        </p:nvPicPr>
        <p:blipFill>
          <a:blip r:embed="rId4"/>
          <a:stretch>
            <a:fillRect/>
          </a:stretch>
        </p:blipFill>
        <p:spPr>
          <a:xfrm>
            <a:off x="482588" y="3771982"/>
            <a:ext cx="8348133" cy="1094392"/>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549275" y="107576"/>
            <a:ext cx="8042276" cy="714189"/>
          </a:xfrm>
        </p:spPr>
        <p:txBody>
          <a:bodyPr/>
          <a:lstStyle/>
          <a:p>
            <a:r>
              <a:rPr lang="en-US" sz="2600" b="1" dirty="0" smtClean="0"/>
              <a:t>Family Engagement</a:t>
            </a:r>
            <a:endParaRPr lang="en-US" dirty="0"/>
          </a:p>
        </p:txBody>
      </p:sp>
      <p:sp>
        <p:nvSpPr>
          <p:cNvPr id="5" name="Rectangle 4"/>
          <p:cNvSpPr/>
          <p:nvPr/>
        </p:nvSpPr>
        <p:spPr>
          <a:xfrm>
            <a:off x="549275" y="897965"/>
            <a:ext cx="8042276" cy="5401481"/>
          </a:xfrm>
          <a:prstGeom prst="rect">
            <a:avLst/>
          </a:prstGeom>
        </p:spPr>
        <p:txBody>
          <a:bodyPr wrap="square">
            <a:spAutoFit/>
          </a:bodyPr>
          <a:lstStyle/>
          <a:p>
            <a:pPr>
              <a:lnSpc>
                <a:spcPct val="120000"/>
              </a:lnSpc>
            </a:pPr>
            <a:r>
              <a:rPr lang="en-US" b="1" dirty="0" smtClean="0">
                <a:solidFill>
                  <a:srgbClr val="404040"/>
                </a:solidFill>
              </a:rPr>
              <a:t>Section 1375. Correspondence. </a:t>
            </a:r>
          </a:p>
          <a:p>
            <a:pPr>
              <a:lnSpc>
                <a:spcPct val="120000"/>
              </a:lnSpc>
            </a:pPr>
            <a:r>
              <a:rPr lang="en-US" dirty="0" smtClean="0">
                <a:solidFill>
                  <a:srgbClr val="404040"/>
                </a:solidFill>
              </a:rPr>
              <a:t>The facility administrator shall develop and implement written policies and procedures for correspondence which provide that: </a:t>
            </a:r>
          </a:p>
          <a:p>
            <a:pPr lvl="0">
              <a:lnSpc>
                <a:spcPct val="120000"/>
              </a:lnSpc>
            </a:pPr>
            <a:r>
              <a:rPr lang="en-US" dirty="0" smtClean="0">
                <a:solidFill>
                  <a:srgbClr val="404040"/>
                </a:solidFill>
              </a:rPr>
              <a:t>	(a)  there is no limitation on the volume of mail that youth may send or receive; 	(b)  youth may send </a:t>
            </a:r>
            <a:r>
              <a:rPr lang="en-US" strike="sngStrike" dirty="0" smtClean="0">
                <a:solidFill>
                  <a:srgbClr val="FF0000"/>
                </a:solidFill>
              </a:rPr>
              <a:t>two </a:t>
            </a:r>
            <a:r>
              <a:rPr lang="en-US" dirty="0" smtClean="0">
                <a:solidFill>
                  <a:srgbClr val="FF0000"/>
                </a:solidFill>
              </a:rPr>
              <a:t>ten</a:t>
            </a:r>
            <a:r>
              <a:rPr lang="en-US" dirty="0" smtClean="0"/>
              <a:t> </a:t>
            </a:r>
            <a:r>
              <a:rPr lang="en-US" dirty="0" smtClean="0">
                <a:solidFill>
                  <a:srgbClr val="404040"/>
                </a:solidFill>
              </a:rPr>
              <a:t>letters per week postage free; </a:t>
            </a:r>
            <a:r>
              <a:rPr lang="en-US" dirty="0" smtClean="0"/>
              <a:t> 	(</a:t>
            </a:r>
            <a:r>
              <a:rPr lang="en-US" dirty="0" err="1" smtClean="0">
                <a:solidFill>
                  <a:srgbClr val="404040"/>
                </a:solidFill>
              </a:rPr>
              <a:t>c</a:t>
            </a:r>
            <a:r>
              <a:rPr lang="en-US" dirty="0" smtClean="0">
                <a:solidFill>
                  <a:srgbClr val="404040"/>
                </a:solidFill>
              </a:rPr>
              <a:t>)  youth may correspond confidentially with state and federal courts, any member of the State Bar or holder of public office, and the Board; however, authorized facility staff may open and inspect such mail only to search for contraband and in the presence of the youth; and,  	(</a:t>
            </a:r>
            <a:r>
              <a:rPr lang="en-US" dirty="0" err="1" smtClean="0">
                <a:solidFill>
                  <a:srgbClr val="404040"/>
                </a:solidFill>
              </a:rPr>
              <a:t>d</a:t>
            </a:r>
            <a:r>
              <a:rPr lang="en-US" dirty="0" smtClean="0">
                <a:solidFill>
                  <a:srgbClr val="404040"/>
                </a:solidFill>
              </a:rPr>
              <a:t>)  incoming and outgoing mail, other than that described in (</a:t>
            </a:r>
            <a:r>
              <a:rPr lang="en-US" dirty="0" err="1" smtClean="0">
                <a:solidFill>
                  <a:srgbClr val="404040"/>
                </a:solidFill>
              </a:rPr>
              <a:t>c</a:t>
            </a:r>
            <a:r>
              <a:rPr lang="en-US" dirty="0" smtClean="0">
                <a:solidFill>
                  <a:srgbClr val="404040"/>
                </a:solidFill>
              </a:rPr>
              <a:t>), may be read by staff only when there is reasonable cause to believe facility safety and security, public safety, or youth safety is jeopardized. </a:t>
            </a:r>
          </a:p>
          <a:p>
            <a:pPr lvl="0">
              <a:lnSpc>
                <a:spcPct val="120000"/>
              </a:lnSpc>
            </a:pPr>
            <a:r>
              <a:rPr lang="en-US" dirty="0" smtClean="0">
                <a:solidFill>
                  <a:srgbClr val="FF0000"/>
                </a:solidFill>
              </a:rPr>
              <a:t>	(e) Youth may be allowed writing utensils and paper in their living unit for the purpose of writing letters. </a:t>
            </a:r>
            <a:endParaRPr lang="en-US" dirty="0">
              <a:solidFill>
                <a:srgbClr val="FF0000"/>
              </a:solidFill>
            </a:endParaRPr>
          </a:p>
        </p:txBody>
      </p:sp>
      <p:sp>
        <p:nvSpPr>
          <p:cNvPr id="6" name="TextBox 5"/>
          <p:cNvSpPr txBox="1"/>
          <p:nvPr/>
        </p:nvSpPr>
        <p:spPr>
          <a:xfrm>
            <a:off x="635000" y="4914900"/>
            <a:ext cx="184666" cy="369332"/>
          </a:xfrm>
          <a:prstGeom prst="rect">
            <a:avLst/>
          </a:prstGeom>
          <a:noFill/>
        </p:spPr>
        <p:txBody>
          <a:bodyPr wrap="none" rtlCol="0">
            <a:spAutoFit/>
          </a:bodyPr>
          <a:lstStyle/>
          <a:p>
            <a:endParaRPr lang="en-US" dirty="0"/>
          </a:p>
        </p:txBody>
      </p:sp>
      <p:pic>
        <p:nvPicPr>
          <p:cNvPr id="7" name="Picture 6" descr="Screen Shot 2017-01-17 at 11.46.00 AM.png"/>
          <p:cNvPicPr>
            <a:picLocks noChangeAspect="1"/>
          </p:cNvPicPr>
          <p:nvPr/>
        </p:nvPicPr>
        <p:blipFill>
          <a:blip r:embed="rId3"/>
          <a:stretch>
            <a:fillRect/>
          </a:stretch>
        </p:blipFill>
        <p:spPr>
          <a:xfrm>
            <a:off x="941920" y="2578841"/>
            <a:ext cx="7008280" cy="410264"/>
          </a:xfrm>
          <a:prstGeom prst="rect">
            <a:avLst/>
          </a:prstGeom>
        </p:spPr>
      </p:pic>
      <p:pic>
        <p:nvPicPr>
          <p:cNvPr id="8" name="Picture 7" descr="Screen Shot 2017-01-17 at 11.46.23 AM.png"/>
          <p:cNvPicPr>
            <a:picLocks noChangeAspect="1"/>
          </p:cNvPicPr>
          <p:nvPr/>
        </p:nvPicPr>
        <p:blipFill>
          <a:blip r:embed="rId4"/>
          <a:stretch>
            <a:fillRect/>
          </a:stretch>
        </p:blipFill>
        <p:spPr>
          <a:xfrm>
            <a:off x="549275" y="5569043"/>
            <a:ext cx="7875599" cy="730403"/>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549275" y="107576"/>
            <a:ext cx="8042276" cy="714189"/>
          </a:xfrm>
        </p:spPr>
        <p:txBody>
          <a:bodyPr/>
          <a:lstStyle/>
          <a:p>
            <a:r>
              <a:rPr lang="en-US" sz="2600" b="1" dirty="0" smtClean="0"/>
              <a:t>Family Engagement</a:t>
            </a:r>
            <a:endParaRPr lang="en-US" dirty="0"/>
          </a:p>
        </p:txBody>
      </p:sp>
      <p:sp>
        <p:nvSpPr>
          <p:cNvPr id="5" name="Rectangle 4"/>
          <p:cNvSpPr/>
          <p:nvPr/>
        </p:nvSpPr>
        <p:spPr>
          <a:xfrm>
            <a:off x="549275" y="1115359"/>
            <a:ext cx="8042276" cy="1412694"/>
          </a:xfrm>
          <a:prstGeom prst="rect">
            <a:avLst/>
          </a:prstGeom>
        </p:spPr>
        <p:txBody>
          <a:bodyPr wrap="square">
            <a:spAutoFit/>
          </a:bodyPr>
          <a:lstStyle/>
          <a:p>
            <a:pPr>
              <a:lnSpc>
                <a:spcPct val="120000"/>
              </a:lnSpc>
            </a:pPr>
            <a:r>
              <a:rPr lang="en-US" b="1" dirty="0" smtClean="0">
                <a:solidFill>
                  <a:srgbClr val="404040"/>
                </a:solidFill>
              </a:rPr>
              <a:t>Section 1376. Telephone Access. </a:t>
            </a:r>
          </a:p>
          <a:p>
            <a:pPr>
              <a:lnSpc>
                <a:spcPct val="120000"/>
              </a:lnSpc>
            </a:pPr>
            <a:r>
              <a:rPr lang="en-US" dirty="0" smtClean="0">
                <a:solidFill>
                  <a:srgbClr val="404040"/>
                </a:solidFill>
              </a:rPr>
              <a:t>The administrator of each juvenile facility shall develop and implement written policies and procedures to provide minors with </a:t>
            </a:r>
            <a:r>
              <a:rPr lang="en-US" dirty="0" smtClean="0">
                <a:solidFill>
                  <a:srgbClr val="FF0000"/>
                </a:solidFill>
              </a:rPr>
              <a:t>free</a:t>
            </a:r>
            <a:r>
              <a:rPr lang="en-US" dirty="0" smtClean="0"/>
              <a:t> </a:t>
            </a:r>
            <a:r>
              <a:rPr lang="en-US" dirty="0" smtClean="0">
                <a:solidFill>
                  <a:srgbClr val="404040"/>
                </a:solidFill>
              </a:rPr>
              <a:t>access to telephone communications. </a:t>
            </a:r>
          </a:p>
        </p:txBody>
      </p:sp>
      <p:pic>
        <p:nvPicPr>
          <p:cNvPr id="6" name="Picture 5" descr="Screen Shot 2017-01-17 at 11.53.02 AM.png"/>
          <p:cNvPicPr>
            <a:picLocks noChangeAspect="1"/>
          </p:cNvPicPr>
          <p:nvPr/>
        </p:nvPicPr>
        <p:blipFill>
          <a:blip r:embed="rId3"/>
          <a:stretch>
            <a:fillRect/>
          </a:stretch>
        </p:blipFill>
        <p:spPr>
          <a:xfrm>
            <a:off x="549275" y="1216963"/>
            <a:ext cx="8397874" cy="1581302"/>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699248"/>
          </a:xfrm>
        </p:spPr>
        <p:txBody>
          <a:bodyPr/>
          <a:lstStyle/>
          <a:p>
            <a:r>
              <a:rPr lang="en-US" sz="2600" b="1" dirty="0" smtClean="0">
                <a:latin typeface="Open Sans"/>
                <a:cs typeface="Open Sans"/>
              </a:rPr>
              <a:t>Use of Force </a:t>
            </a:r>
            <a:endParaRPr lang="en-US" sz="2600" b="1" dirty="0">
              <a:latin typeface="Open Sans"/>
              <a:cs typeface="Open Sans"/>
            </a:endParaRPr>
          </a:p>
        </p:txBody>
      </p:sp>
      <p:sp>
        <p:nvSpPr>
          <p:cNvPr id="3" name="Content Placeholder 2"/>
          <p:cNvSpPr>
            <a:spLocks noGrp="1"/>
          </p:cNvSpPr>
          <p:nvPr>
            <p:ph idx="1"/>
          </p:nvPr>
        </p:nvSpPr>
        <p:spPr>
          <a:xfrm>
            <a:off x="549275" y="1060823"/>
            <a:ext cx="8042276" cy="6514353"/>
          </a:xfrm>
        </p:spPr>
        <p:txBody>
          <a:bodyPr>
            <a:noAutofit/>
          </a:bodyPr>
          <a:lstStyle/>
          <a:p>
            <a:pPr marL="0" indent="0">
              <a:spcBef>
                <a:spcPts val="0"/>
              </a:spcBef>
              <a:buNone/>
            </a:pPr>
            <a:r>
              <a:rPr lang="en-US" sz="1800" b="1" dirty="0" smtClean="0">
                <a:solidFill>
                  <a:srgbClr val="404040"/>
                </a:solidFill>
              </a:rPr>
              <a:t>Section 1357. Use of Force. </a:t>
            </a:r>
          </a:p>
          <a:p>
            <a:pPr marL="0" indent="0">
              <a:spcBef>
                <a:spcPts val="0"/>
              </a:spcBef>
              <a:buNone/>
            </a:pPr>
            <a:r>
              <a:rPr lang="en-US" sz="1800" dirty="0" smtClean="0">
                <a:solidFill>
                  <a:srgbClr val="404040"/>
                </a:solidFill>
              </a:rPr>
              <a:t>The facility administrator, in cooperation with the responsible physician, shall develop and implement written policies and procedures for the use of force, </a:t>
            </a:r>
            <a:r>
              <a:rPr lang="en-US" sz="1800" strike="sngStrike" dirty="0" smtClean="0">
                <a:solidFill>
                  <a:srgbClr val="FF0000"/>
                </a:solidFill>
              </a:rPr>
              <a:t>which may include chemical agents</a:t>
            </a:r>
            <a:r>
              <a:rPr lang="en-US" sz="1800" dirty="0" smtClean="0">
                <a:solidFill>
                  <a:srgbClr val="404040"/>
                </a:solidFill>
              </a:rPr>
              <a:t>. Force shall never be applied as punishment, discipline or treatment. </a:t>
            </a:r>
          </a:p>
          <a:p>
            <a:pPr marL="0" indent="0">
              <a:spcBef>
                <a:spcPts val="0"/>
              </a:spcBef>
              <a:buNone/>
            </a:pPr>
            <a:r>
              <a:rPr lang="en-US" sz="1800" dirty="0" smtClean="0">
                <a:solidFill>
                  <a:srgbClr val="404040"/>
                </a:solidFill>
              </a:rPr>
              <a:t>…</a:t>
            </a:r>
          </a:p>
          <a:p>
            <a:pPr marL="0" indent="0">
              <a:spcBef>
                <a:spcPts val="0"/>
              </a:spcBef>
              <a:buNone/>
            </a:pPr>
            <a:r>
              <a:rPr lang="en-US" sz="1800" dirty="0" smtClean="0">
                <a:solidFill>
                  <a:srgbClr val="404040"/>
                </a:solidFill>
              </a:rPr>
              <a:t>(</a:t>
            </a:r>
            <a:r>
              <a:rPr lang="en-US" sz="1800" dirty="0" err="1" smtClean="0">
                <a:solidFill>
                  <a:srgbClr val="404040"/>
                </a:solidFill>
              </a:rPr>
              <a:t>b</a:t>
            </a:r>
            <a:r>
              <a:rPr lang="en-US" sz="1800" dirty="0" smtClean="0">
                <a:solidFill>
                  <a:srgbClr val="404040"/>
                </a:solidFill>
              </a:rPr>
              <a:t>) Policies and procedures shall be developed which include…: </a:t>
            </a:r>
          </a:p>
          <a:p>
            <a:pPr marL="0" indent="0">
              <a:spcBef>
                <a:spcPts val="0"/>
              </a:spcBef>
              <a:buNone/>
            </a:pPr>
            <a:r>
              <a:rPr lang="en-US" sz="1800" dirty="0" smtClean="0">
                <a:solidFill>
                  <a:srgbClr val="404040"/>
                </a:solidFill>
              </a:rPr>
              <a:t>	(1) the specific use of physical, </a:t>
            </a:r>
            <a:r>
              <a:rPr lang="en-US" sz="1800" strike="sngStrike" dirty="0" smtClean="0">
                <a:solidFill>
                  <a:srgbClr val="FF0000"/>
                </a:solidFill>
              </a:rPr>
              <a:t>chemical agent, lethal,</a:t>
            </a:r>
            <a:r>
              <a:rPr lang="en-US" sz="1800" dirty="0" smtClean="0">
                <a:solidFill>
                  <a:srgbClr val="404040"/>
                </a:solidFill>
              </a:rPr>
              <a:t> and non-lethal force that may, or may not, be used in the facility; </a:t>
            </a:r>
          </a:p>
          <a:p>
            <a:pPr marL="0" indent="0">
              <a:spcBef>
                <a:spcPts val="0"/>
              </a:spcBef>
              <a:buNone/>
            </a:pPr>
            <a:r>
              <a:rPr lang="en-US" sz="1800" dirty="0" smtClean="0">
                <a:solidFill>
                  <a:srgbClr val="404040"/>
                </a:solidFill>
              </a:rPr>
              <a:t>	(2) the limitations regarding use of force on pregnant youth in accordance with Penal Code 6030(f) and Welfare and Institutions Code Section 222; and, </a:t>
            </a:r>
          </a:p>
          <a:p>
            <a:pPr marL="0" indent="0">
              <a:spcBef>
                <a:spcPts val="0"/>
              </a:spcBef>
              <a:buNone/>
            </a:pPr>
            <a:r>
              <a:rPr lang="en-US" sz="1800" dirty="0" smtClean="0">
                <a:solidFill>
                  <a:srgbClr val="404040"/>
                </a:solidFill>
              </a:rPr>
              <a:t>	(3) a standardized format, time period, and procedure for reporting the use of force, including the reporting requirements of management and line staff. </a:t>
            </a:r>
          </a:p>
          <a:p>
            <a:pPr marL="0" indent="0">
              <a:spcBef>
                <a:spcPts val="0"/>
              </a:spcBef>
              <a:buNone/>
            </a:pPr>
            <a:r>
              <a:rPr lang="en-US" sz="1800" dirty="0" smtClean="0">
                <a:solidFill>
                  <a:srgbClr val="FF0000"/>
                </a:solidFill>
              </a:rPr>
              <a:t>(c) Policies shall be developed which prohibit the use of chemical agents, such as pepper spray, on all youth in custody. </a:t>
            </a:r>
          </a:p>
          <a:p>
            <a:pPr marL="0" indent="0">
              <a:spcBef>
                <a:spcPts val="0"/>
              </a:spcBef>
              <a:buNone/>
            </a:pPr>
            <a:r>
              <a:rPr lang="en-US" sz="1400" dirty="0" smtClean="0"/>
              <a:t> </a:t>
            </a:r>
          </a:p>
          <a:p>
            <a:pPr marL="0" indent="0">
              <a:spcBef>
                <a:spcPts val="0"/>
              </a:spcBef>
              <a:buNone/>
            </a:pPr>
            <a:endParaRPr lang="en-US" sz="1400" dirty="0"/>
          </a:p>
        </p:txBody>
      </p:sp>
      <p:pic>
        <p:nvPicPr>
          <p:cNvPr id="4" name="Picture 3" descr="Screen Shot 2017-01-17 at 11.54.06 AM.png"/>
          <p:cNvPicPr>
            <a:picLocks noChangeAspect="1"/>
          </p:cNvPicPr>
          <p:nvPr/>
        </p:nvPicPr>
        <p:blipFill>
          <a:blip r:embed="rId3"/>
          <a:stretch>
            <a:fillRect/>
          </a:stretch>
        </p:blipFill>
        <p:spPr>
          <a:xfrm>
            <a:off x="600077" y="1128215"/>
            <a:ext cx="7865533" cy="1410255"/>
          </a:xfrm>
          <a:prstGeom prst="rect">
            <a:avLst/>
          </a:prstGeom>
        </p:spPr>
      </p:pic>
      <p:pic>
        <p:nvPicPr>
          <p:cNvPr id="5" name="Picture 4" descr="Screen Shot 2017-01-17 at 11.54.38 AM.png"/>
          <p:cNvPicPr>
            <a:picLocks noChangeAspect="1"/>
          </p:cNvPicPr>
          <p:nvPr/>
        </p:nvPicPr>
        <p:blipFill>
          <a:blip r:embed="rId4"/>
          <a:stretch>
            <a:fillRect/>
          </a:stretch>
        </p:blipFill>
        <p:spPr>
          <a:xfrm>
            <a:off x="1498601" y="3035940"/>
            <a:ext cx="6578600" cy="329775"/>
          </a:xfrm>
          <a:prstGeom prst="rect">
            <a:avLst/>
          </a:prstGeom>
        </p:spPr>
      </p:pic>
      <p:pic>
        <p:nvPicPr>
          <p:cNvPr id="6" name="Picture 5" descr="Screen Shot 2017-01-17 at 11.55.14 AM.png"/>
          <p:cNvPicPr>
            <a:picLocks noChangeAspect="1"/>
          </p:cNvPicPr>
          <p:nvPr/>
        </p:nvPicPr>
        <p:blipFill>
          <a:blip r:embed="rId5"/>
          <a:stretch>
            <a:fillRect/>
          </a:stretch>
        </p:blipFill>
        <p:spPr>
          <a:xfrm>
            <a:off x="549275" y="5241704"/>
            <a:ext cx="7222067" cy="59763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en-US" sz="2600" b="1" dirty="0" smtClean="0">
                <a:solidFill>
                  <a:srgbClr val="2C7C9F"/>
                </a:solidFill>
                <a:latin typeface="Open Sans"/>
                <a:cs typeface="Open Sans"/>
              </a:rPr>
              <a:t>What do they regulate? </a:t>
            </a:r>
            <a:r>
              <a:rPr lang="en-US" dirty="0" smtClean="0"/>
              <a:t/>
            </a:r>
            <a:br>
              <a:rPr lang="en-US" dirty="0" smtClean="0"/>
            </a:br>
            <a:endParaRPr lang="en-US" dirty="0"/>
          </a:p>
        </p:txBody>
      </p:sp>
      <p:sp>
        <p:nvSpPr>
          <p:cNvPr id="3" name="Content Placeholder 2"/>
          <p:cNvSpPr>
            <a:spLocks noGrp="1"/>
          </p:cNvSpPr>
          <p:nvPr>
            <p:ph idx="1"/>
          </p:nvPr>
        </p:nvSpPr>
        <p:spPr>
          <a:xfrm>
            <a:off x="549275" y="1600201"/>
            <a:ext cx="8042276" cy="4778036"/>
          </a:xfrm>
        </p:spPr>
        <p:txBody>
          <a:bodyPr>
            <a:normAutofit fontScale="92500" lnSpcReduction="10000"/>
          </a:bodyPr>
          <a:lstStyle/>
          <a:p>
            <a:r>
              <a:rPr lang="en-US" dirty="0" smtClean="0">
                <a:solidFill>
                  <a:srgbClr val="404040"/>
                </a:solidFill>
              </a:rPr>
              <a:t>Title 15 regulates operations standards. For example:</a:t>
            </a:r>
          </a:p>
          <a:p>
            <a:pPr lvl="1"/>
            <a:r>
              <a:rPr lang="en-US" dirty="0" smtClean="0">
                <a:solidFill>
                  <a:srgbClr val="404040"/>
                </a:solidFill>
              </a:rPr>
              <a:t>Food quality</a:t>
            </a:r>
          </a:p>
          <a:p>
            <a:pPr lvl="1"/>
            <a:r>
              <a:rPr lang="en-US" dirty="0" smtClean="0">
                <a:solidFill>
                  <a:srgbClr val="404040"/>
                </a:solidFill>
              </a:rPr>
              <a:t>Available programming</a:t>
            </a:r>
          </a:p>
          <a:p>
            <a:pPr lvl="1"/>
            <a:r>
              <a:rPr lang="en-US" dirty="0" smtClean="0">
                <a:solidFill>
                  <a:srgbClr val="404040"/>
                </a:solidFill>
              </a:rPr>
              <a:t>Personal hygiene</a:t>
            </a:r>
          </a:p>
          <a:p>
            <a:pPr lvl="1"/>
            <a:r>
              <a:rPr lang="en-US" dirty="0" smtClean="0">
                <a:solidFill>
                  <a:srgbClr val="404040"/>
                </a:solidFill>
              </a:rPr>
              <a:t>Use-of-force</a:t>
            </a:r>
          </a:p>
          <a:p>
            <a:pPr lvl="1"/>
            <a:r>
              <a:rPr lang="en-US" dirty="0" smtClean="0">
                <a:solidFill>
                  <a:srgbClr val="404040"/>
                </a:solidFill>
              </a:rPr>
              <a:t>Visitation</a:t>
            </a:r>
          </a:p>
          <a:p>
            <a:pPr lvl="1"/>
            <a:endParaRPr lang="en-US" dirty="0" smtClean="0">
              <a:solidFill>
                <a:srgbClr val="404040"/>
              </a:solidFill>
            </a:endParaRPr>
          </a:p>
          <a:p>
            <a:r>
              <a:rPr lang="en-US" dirty="0" smtClean="0">
                <a:solidFill>
                  <a:srgbClr val="404040"/>
                </a:solidFill>
              </a:rPr>
              <a:t>Title 24 regulates physical facility standards. For example:</a:t>
            </a:r>
          </a:p>
          <a:p>
            <a:pPr lvl="1"/>
            <a:r>
              <a:rPr lang="en-US" dirty="0" smtClean="0">
                <a:solidFill>
                  <a:srgbClr val="404040"/>
                </a:solidFill>
              </a:rPr>
              <a:t>Natural light</a:t>
            </a:r>
          </a:p>
          <a:p>
            <a:pPr lvl="1"/>
            <a:r>
              <a:rPr lang="en-US" dirty="0" smtClean="0">
                <a:solidFill>
                  <a:srgbClr val="404040"/>
                </a:solidFill>
              </a:rPr>
              <a:t>Showers</a:t>
            </a:r>
          </a:p>
          <a:p>
            <a:pPr lvl="1"/>
            <a:r>
              <a:rPr lang="en-US" dirty="0" smtClean="0">
                <a:solidFill>
                  <a:srgbClr val="404040"/>
                </a:solidFill>
              </a:rPr>
              <a:t>Visitation Space</a:t>
            </a:r>
          </a:p>
          <a:p>
            <a:pPr lvl="1"/>
            <a:r>
              <a:rPr lang="en-US" dirty="0" smtClean="0">
                <a:solidFill>
                  <a:srgbClr val="404040"/>
                </a:solidFill>
              </a:rPr>
              <a:t>Living Units</a:t>
            </a:r>
          </a:p>
          <a:p>
            <a:pPr lvl="1"/>
            <a:endParaRPr lang="en-US" dirty="0" smtClean="0"/>
          </a:p>
          <a:p>
            <a:pPr lvl="1">
              <a:buNone/>
            </a:pPr>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744071"/>
          </a:xfrm>
        </p:spPr>
        <p:txBody>
          <a:bodyPr/>
          <a:lstStyle/>
          <a:p>
            <a:r>
              <a:rPr lang="en-US" sz="2600" b="1" dirty="0" smtClean="0">
                <a:latin typeface="Open Sans"/>
                <a:cs typeface="Open Sans"/>
              </a:rPr>
              <a:t>Use of Physical Restraints</a:t>
            </a:r>
            <a:endParaRPr lang="en-US" sz="2600" b="1" dirty="0">
              <a:latin typeface="Open Sans"/>
              <a:cs typeface="Open Sans"/>
            </a:endParaRPr>
          </a:p>
        </p:txBody>
      </p:sp>
      <p:sp>
        <p:nvSpPr>
          <p:cNvPr id="3" name="Content Placeholder 2"/>
          <p:cNvSpPr>
            <a:spLocks noGrp="1"/>
          </p:cNvSpPr>
          <p:nvPr>
            <p:ph idx="1"/>
          </p:nvPr>
        </p:nvSpPr>
        <p:spPr>
          <a:xfrm>
            <a:off x="549275" y="977900"/>
            <a:ext cx="8042276" cy="5664200"/>
          </a:xfrm>
        </p:spPr>
        <p:txBody>
          <a:bodyPr>
            <a:noAutofit/>
          </a:bodyPr>
          <a:lstStyle/>
          <a:p>
            <a:pPr marL="0" indent="0">
              <a:spcBef>
                <a:spcPts val="0"/>
              </a:spcBef>
              <a:buNone/>
            </a:pPr>
            <a:r>
              <a:rPr lang="en-US" sz="1800" b="1" dirty="0" smtClean="0">
                <a:solidFill>
                  <a:srgbClr val="404040"/>
                </a:solidFill>
              </a:rPr>
              <a:t>Section 1358. Use of Physical Restraints. </a:t>
            </a:r>
          </a:p>
          <a:p>
            <a:pPr marL="0" indent="0">
              <a:spcBef>
                <a:spcPts val="0"/>
              </a:spcBef>
              <a:buNone/>
            </a:pPr>
            <a:r>
              <a:rPr lang="en-US" sz="1800" dirty="0" smtClean="0">
                <a:solidFill>
                  <a:srgbClr val="404040"/>
                </a:solidFill>
              </a:rPr>
              <a:t>(a)  The facility administrator, in cooperation with the responsible physician and mental health director, shall develop and implement written policies and procedures for the use of restraint devices. </a:t>
            </a:r>
          </a:p>
          <a:p>
            <a:pPr marL="0" indent="0">
              <a:spcBef>
                <a:spcPts val="0"/>
              </a:spcBef>
              <a:buNone/>
            </a:pPr>
            <a:r>
              <a:rPr lang="en-US" sz="1800" dirty="0" smtClean="0">
                <a:solidFill>
                  <a:srgbClr val="404040"/>
                </a:solidFill>
              </a:rPr>
              <a:t>…</a:t>
            </a:r>
          </a:p>
          <a:p>
            <a:pPr marL="0" indent="0">
              <a:spcBef>
                <a:spcPts val="0"/>
              </a:spcBef>
              <a:buNone/>
            </a:pPr>
            <a:r>
              <a:rPr lang="en-US" sz="1800" dirty="0" smtClean="0">
                <a:solidFill>
                  <a:srgbClr val="404040"/>
                </a:solidFill>
              </a:rPr>
              <a:t>(</a:t>
            </a:r>
            <a:r>
              <a:rPr lang="en-US" sz="1800" dirty="0" err="1" smtClean="0">
                <a:solidFill>
                  <a:srgbClr val="404040"/>
                </a:solidFill>
              </a:rPr>
              <a:t>h</a:t>
            </a:r>
            <a:r>
              <a:rPr lang="en-US" sz="1800" dirty="0" smtClean="0">
                <a:solidFill>
                  <a:srgbClr val="404040"/>
                </a:solidFill>
              </a:rPr>
              <a:t>)  Continuous direct visual supervision shall be conducted to ensure that the restraints are properly employed, and to ensure the safety and well-being of the youth. . . In no case shall restraints be used as punishment or discipline, or as a substitute for treatment. Additionally, the affixing of hands and feet together behind the back (hogtying) is prohibited. </a:t>
            </a:r>
          </a:p>
          <a:p>
            <a:pPr marL="0" indent="0">
              <a:spcBef>
                <a:spcPts val="0"/>
              </a:spcBef>
              <a:buNone/>
            </a:pPr>
            <a:r>
              <a:rPr lang="en-US" sz="1800" dirty="0" smtClean="0">
                <a:solidFill>
                  <a:srgbClr val="FF0000"/>
                </a:solidFill>
              </a:rPr>
              <a:t>(i) The use of restraint devices that attach youth to a wall, floor or other fixture, including restraint chairs, four or five-point restraints is prohibited.  </a:t>
            </a:r>
          </a:p>
          <a:p>
            <a:pPr marL="0" indent="0">
              <a:spcBef>
                <a:spcPts val="0"/>
              </a:spcBef>
              <a:buNone/>
            </a:pPr>
            <a:r>
              <a:rPr lang="en-US" sz="1800" dirty="0" smtClean="0">
                <a:solidFill>
                  <a:srgbClr val="FF0000"/>
                </a:solidFill>
              </a:rPr>
              <a:t>(</a:t>
            </a:r>
            <a:r>
              <a:rPr lang="en-US" sz="1800" i="1" dirty="0" smtClean="0">
                <a:solidFill>
                  <a:srgbClr val="FF0000"/>
                </a:solidFill>
              </a:rPr>
              <a:t>j</a:t>
            </a:r>
            <a:r>
              <a:rPr lang="en-US" sz="1800" strike="sngStrike" dirty="0" smtClean="0">
                <a:solidFill>
                  <a:srgbClr val="FF0000"/>
                </a:solidFill>
              </a:rPr>
              <a:t>i</a:t>
            </a:r>
            <a:r>
              <a:rPr lang="en-US" sz="1800" dirty="0" smtClean="0">
                <a:solidFill>
                  <a:srgbClr val="FF0000"/>
                </a:solidFill>
              </a:rPr>
              <a:t>) </a:t>
            </a:r>
            <a:r>
              <a:rPr lang="en-US" sz="1800" dirty="0" smtClean="0">
                <a:solidFill>
                  <a:srgbClr val="404040"/>
                </a:solidFill>
              </a:rPr>
              <a:t>The </a:t>
            </a:r>
            <a:r>
              <a:rPr lang="en-US" sz="1800" dirty="0" smtClean="0">
                <a:solidFill>
                  <a:srgbClr val="FF0000"/>
                </a:solidFill>
              </a:rPr>
              <a:t>use of handcuffs, shackles or other restraint devices in movement or transportation is not permitted, absent an individualized determination that the youth poses an imminent risk of flight or violent behavior. </a:t>
            </a:r>
            <a:r>
              <a:rPr lang="en-US" sz="1800" strike="sngStrike" dirty="0" smtClean="0">
                <a:solidFill>
                  <a:srgbClr val="FF0000"/>
                </a:solidFill>
              </a:rPr>
              <a:t>provisions of this section do not apply to the use of handcuffs, shackles or other restraint devices when used to restrain youth for movement or transportation reasons.</a:t>
            </a:r>
            <a:r>
              <a:rPr lang="en-US" sz="1800" dirty="0" smtClean="0">
                <a:solidFill>
                  <a:srgbClr val="FF0000"/>
                </a:solidFill>
              </a:rPr>
              <a:t> </a:t>
            </a:r>
          </a:p>
          <a:p>
            <a:pPr marL="0" indent="0">
              <a:spcBef>
                <a:spcPts val="0"/>
              </a:spcBef>
              <a:buNone/>
            </a:pPr>
            <a:endParaRPr lang="en-US" sz="1800" dirty="0" smtClean="0">
              <a:solidFill>
                <a:srgbClr val="404040"/>
              </a:solidFill>
            </a:endParaRPr>
          </a:p>
          <a:p>
            <a:pPr marL="0" indent="0">
              <a:spcBef>
                <a:spcPts val="0"/>
              </a:spcBef>
              <a:buNone/>
            </a:pPr>
            <a:r>
              <a:rPr lang="en-US" sz="1800" dirty="0" smtClean="0">
                <a:solidFill>
                  <a:srgbClr val="FF0000"/>
                </a:solidFill>
              </a:rPr>
              <a:t>	</a:t>
            </a:r>
            <a:endParaRPr lang="en-US" sz="1800" strike="sngStrike" dirty="0" smtClean="0">
              <a:solidFill>
                <a:srgbClr val="FF0000"/>
              </a:solidFill>
            </a:endParaRPr>
          </a:p>
          <a:p>
            <a:pPr marL="0" indent="0">
              <a:spcBef>
                <a:spcPts val="0"/>
              </a:spcBef>
              <a:buNone/>
            </a:pPr>
            <a:r>
              <a:rPr lang="en-US" sz="1800" dirty="0" smtClean="0">
                <a:solidFill>
                  <a:srgbClr val="404040"/>
                </a:solidFill>
              </a:rPr>
              <a:t>	</a:t>
            </a:r>
          </a:p>
          <a:p>
            <a:pPr marL="0" indent="0">
              <a:spcBef>
                <a:spcPts val="0"/>
              </a:spcBef>
              <a:buNone/>
            </a:pPr>
            <a:endParaRPr lang="en-US" sz="1400" dirty="0"/>
          </a:p>
        </p:txBody>
      </p:sp>
      <p:pic>
        <p:nvPicPr>
          <p:cNvPr id="4" name="Picture 3" descr="Screen Shot 2017-01-17 at 11.57.11 AM.png"/>
          <p:cNvPicPr>
            <a:picLocks noChangeAspect="1"/>
          </p:cNvPicPr>
          <p:nvPr/>
        </p:nvPicPr>
        <p:blipFill>
          <a:blip r:embed="rId3"/>
          <a:stretch>
            <a:fillRect/>
          </a:stretch>
        </p:blipFill>
        <p:spPr>
          <a:xfrm>
            <a:off x="608544" y="4060595"/>
            <a:ext cx="7983008" cy="2505306"/>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48659"/>
          </a:xfrm>
        </p:spPr>
        <p:txBody>
          <a:bodyPr/>
          <a:lstStyle/>
          <a:p>
            <a:r>
              <a:rPr lang="en-US" sz="2600" b="1" dirty="0" smtClean="0">
                <a:latin typeface="Open Sans"/>
                <a:cs typeface="Open Sans"/>
              </a:rPr>
              <a:t>Solitary Confinement</a:t>
            </a:r>
            <a:endParaRPr lang="en-US" sz="2600" b="1" dirty="0">
              <a:latin typeface="Open Sans"/>
              <a:cs typeface="Open Sans"/>
            </a:endParaRPr>
          </a:p>
        </p:txBody>
      </p:sp>
      <p:sp>
        <p:nvSpPr>
          <p:cNvPr id="3" name="Content Placeholder 2"/>
          <p:cNvSpPr>
            <a:spLocks noGrp="1"/>
          </p:cNvSpPr>
          <p:nvPr>
            <p:ph idx="1"/>
          </p:nvPr>
        </p:nvSpPr>
        <p:spPr>
          <a:xfrm>
            <a:off x="549275" y="1240118"/>
            <a:ext cx="8042276" cy="1985682"/>
          </a:xfrm>
        </p:spPr>
        <p:txBody>
          <a:bodyPr>
            <a:normAutofit/>
          </a:bodyPr>
          <a:lstStyle/>
          <a:p>
            <a:pPr marL="0" lvl="0">
              <a:lnSpc>
                <a:spcPct val="120000"/>
              </a:lnSpc>
              <a:spcBef>
                <a:spcPts val="0"/>
              </a:spcBef>
              <a:buNone/>
            </a:pPr>
            <a:r>
              <a:rPr lang="en-US" sz="1800" b="1" dirty="0" smtClean="0">
                <a:solidFill>
                  <a:srgbClr val="404040"/>
                </a:solidFill>
              </a:rPr>
              <a:t>Section 1354: Separation. </a:t>
            </a:r>
          </a:p>
          <a:p>
            <a:pPr marL="0" lvl="0">
              <a:lnSpc>
                <a:spcPct val="120000"/>
              </a:lnSpc>
              <a:spcBef>
                <a:spcPts val="0"/>
              </a:spcBef>
              <a:buNone/>
            </a:pPr>
            <a:r>
              <a:rPr lang="en-US" sz="1800" b="1" dirty="0" smtClean="0">
                <a:solidFill>
                  <a:srgbClr val="404040"/>
                </a:solidFill>
              </a:rPr>
              <a:t>Section 1390 Discipline. </a:t>
            </a:r>
          </a:p>
          <a:p>
            <a:pPr marL="0" lvl="0">
              <a:lnSpc>
                <a:spcPct val="120000"/>
              </a:lnSpc>
              <a:spcBef>
                <a:spcPts val="0"/>
              </a:spcBef>
              <a:buNone/>
            </a:pPr>
            <a:r>
              <a:rPr lang="en-US" sz="1800" b="1" dirty="0" smtClean="0">
                <a:solidFill>
                  <a:srgbClr val="404040"/>
                </a:solidFill>
              </a:rPr>
              <a:t>Section 1391 Disciplinary Process.</a:t>
            </a:r>
            <a:endParaRPr lang="en-US" sz="1800" dirty="0" smtClean="0">
              <a:solidFill>
                <a:srgbClr val="404040"/>
              </a:solidFill>
            </a:endParaRPr>
          </a:p>
          <a:p>
            <a:pPr marL="0">
              <a:lnSpc>
                <a:spcPct val="120000"/>
              </a:lnSpc>
              <a:spcBef>
                <a:spcPts val="0"/>
              </a:spcBef>
              <a:buNone/>
            </a:pPr>
            <a:r>
              <a:rPr lang="en-US" sz="1800" dirty="0" smtClean="0">
                <a:solidFill>
                  <a:srgbClr val="404040"/>
                </a:solidFill>
              </a:rPr>
              <a:t>These sections must comply with </a:t>
            </a:r>
            <a:r>
              <a:rPr lang="en-US" sz="1800" dirty="0" smtClean="0">
                <a:solidFill>
                  <a:srgbClr val="404040"/>
                </a:solidFill>
                <a:hlinkClick r:id="rId3"/>
              </a:rPr>
              <a:t>Senate Bill (SB) 1143</a:t>
            </a:r>
            <a:r>
              <a:rPr lang="en-US" sz="1800" dirty="0" smtClean="0">
                <a:solidFill>
                  <a:srgbClr val="404040"/>
                </a:solidFill>
              </a:rPr>
              <a:t>. Some key elements of SB 1143 to include in Title 15 are: </a:t>
            </a:r>
          </a:p>
        </p:txBody>
      </p:sp>
      <p:sp>
        <p:nvSpPr>
          <p:cNvPr id="4" name="Content Placeholder 2"/>
          <p:cNvSpPr txBox="1">
            <a:spLocks/>
          </p:cNvSpPr>
          <p:nvPr/>
        </p:nvSpPr>
        <p:spPr>
          <a:xfrm>
            <a:off x="549275" y="3035300"/>
            <a:ext cx="7727951" cy="3632200"/>
          </a:xfrm>
          <a:prstGeom prst="rect">
            <a:avLst/>
          </a:prstGeom>
        </p:spPr>
        <p:txBody>
          <a:bodyPr vert="horz" lIns="91440" tIns="45720" rIns="91440" bIns="45720" rtlCol="0">
            <a:normAutofit fontScale="92500" lnSpcReduction="10000"/>
          </a:bodyPr>
          <a:lstStyle/>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r>
              <a:rPr kumimoji="0" lang="en-US" sz="2400" b="0" i="0" u="none" strike="noStrike" kern="1200" cap="none" spc="0" normalizeH="0" baseline="0" noProof="0" dirty="0" smtClean="0">
                <a:ln>
                  <a:noFill/>
                </a:ln>
                <a:solidFill>
                  <a:srgbClr val="404040"/>
                </a:solidFill>
                <a:effectLst/>
                <a:uLnTx/>
                <a:uFillTx/>
                <a:latin typeface="+mn-lt"/>
                <a:ea typeface="+mn-ea"/>
                <a:cs typeface="+mn-cs"/>
              </a:rPr>
              <a:t>“</a:t>
            </a:r>
            <a:r>
              <a:rPr kumimoji="0" lang="en-US" sz="1946" b="0" i="0" u="none" strike="noStrike" kern="1200" cap="none" spc="0" normalizeH="0" baseline="0" noProof="0" dirty="0" smtClean="0">
                <a:ln>
                  <a:noFill/>
                </a:ln>
                <a:solidFill>
                  <a:srgbClr val="404040"/>
                </a:solidFill>
                <a:effectLst/>
                <a:uLnTx/>
                <a:uFillTx/>
                <a:latin typeface="+mn-lt"/>
                <a:ea typeface="+mn-ea"/>
                <a:cs typeface="+mn-cs"/>
              </a:rPr>
              <a:t>Room confinement” defined as placement of a youth alone in a locked sleeping room or cell with minimal contact with facility staff or attorneys, outside of sleeping hours.</a:t>
            </a:r>
          </a:p>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r>
              <a:rPr kumimoji="0" lang="en-US" sz="1946" b="0" i="0" u="none" strike="noStrike" kern="1200" cap="none" spc="0" normalizeH="0" baseline="0" noProof="0" dirty="0" smtClean="0">
                <a:ln>
                  <a:noFill/>
                </a:ln>
                <a:solidFill>
                  <a:srgbClr val="404040"/>
                </a:solidFill>
                <a:effectLst/>
                <a:uLnTx/>
                <a:uFillTx/>
                <a:latin typeface="+mn-lt"/>
                <a:ea typeface="+mn-ea"/>
                <a:cs typeface="+mn-cs"/>
              </a:rPr>
              <a:t>Room confinement may only be utilized after less restrictive options have been exhausted.</a:t>
            </a:r>
          </a:p>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r>
              <a:rPr kumimoji="0" lang="en-US" sz="1946" b="0" i="0" u="none" strike="noStrike" kern="1200" cap="none" spc="0" normalizeH="0" baseline="0" noProof="0" dirty="0" smtClean="0">
                <a:ln>
                  <a:noFill/>
                </a:ln>
                <a:solidFill>
                  <a:srgbClr val="404040"/>
                </a:solidFill>
                <a:effectLst/>
                <a:uLnTx/>
                <a:uFillTx/>
                <a:latin typeface="+mn-lt"/>
                <a:ea typeface="+mn-ea"/>
                <a:cs typeface="+mn-cs"/>
              </a:rPr>
              <a:t>Prohibits use of room confinement for punishment, coercion, convenience or retaliation by staff.</a:t>
            </a:r>
          </a:p>
          <a:p>
            <a:pPr marL="349250" marR="0" lvl="0" indent="-349250" algn="l" defTabSz="914400" rtl="0" eaLnBrk="1" fontAlgn="auto" latinLnBrk="0" hangingPunct="1">
              <a:lnSpc>
                <a:spcPct val="100000"/>
              </a:lnSpc>
              <a:spcBef>
                <a:spcPts val="2000"/>
              </a:spcBef>
              <a:spcAft>
                <a:spcPts val="0"/>
              </a:spcAft>
              <a:buClr>
                <a:schemeClr val="accent1">
                  <a:lumMod val="60000"/>
                  <a:lumOff val="40000"/>
                </a:schemeClr>
              </a:buClr>
              <a:buSzPct val="110000"/>
              <a:buFont typeface="Wingdings 2" pitchFamily="18" charset="2"/>
              <a:buChar char=""/>
              <a:tabLst/>
              <a:defRPr/>
            </a:pPr>
            <a:r>
              <a:rPr kumimoji="0" lang="en-US" sz="1946" b="0" i="0" u="none" strike="noStrike" kern="1200" cap="none" spc="0" normalizeH="0" baseline="0" noProof="0" dirty="0" smtClean="0">
                <a:ln>
                  <a:noFill/>
                </a:ln>
                <a:solidFill>
                  <a:srgbClr val="404040"/>
                </a:solidFill>
                <a:effectLst/>
                <a:uLnTx/>
                <a:uFillTx/>
                <a:latin typeface="+mn-lt"/>
                <a:ea typeface="+mn-ea"/>
                <a:cs typeface="+mn-cs"/>
              </a:rPr>
              <a:t>Limits room confinement to 4 hours. Confinement of youth beyond 4 hours requires an individualized plan, documentation, and authorization from the facility superintendent every 4 hours.</a:t>
            </a:r>
            <a:endParaRPr kumimoji="0" lang="en-US" sz="1946" b="0" i="0" u="none" strike="noStrike" kern="1200" cap="none" spc="0" normalizeH="0" baseline="0" noProof="0" dirty="0">
              <a:ln>
                <a:noFill/>
              </a:ln>
              <a:solidFill>
                <a:schemeClr val="tx1">
                  <a:lumMod val="65000"/>
                  <a:lumOff val="3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1193800"/>
            <a:ext cx="8042276" cy="5156199"/>
          </a:xfrm>
        </p:spPr>
        <p:txBody>
          <a:bodyPr>
            <a:normAutofit/>
          </a:bodyPr>
          <a:lstStyle/>
          <a:p>
            <a:pPr marL="349250" lvl="2" indent="-349250">
              <a:spcBef>
                <a:spcPts val="2000"/>
              </a:spcBef>
            </a:pPr>
            <a:r>
              <a:rPr lang="en-US" dirty="0" smtClean="0">
                <a:solidFill>
                  <a:srgbClr val="404040"/>
                </a:solidFill>
              </a:rPr>
              <a:t>BSCC version of regulations.</a:t>
            </a:r>
          </a:p>
          <a:p>
            <a:pPr marL="644525" lvl="3" indent="-349250">
              <a:spcBef>
                <a:spcPts val="800"/>
              </a:spcBef>
            </a:pPr>
            <a:r>
              <a:rPr lang="en-US" dirty="0" smtClean="0">
                <a:solidFill>
                  <a:srgbClr val="404040"/>
                </a:solidFill>
                <a:hlinkClick r:id="rId3"/>
              </a:rPr>
              <a:t>Title 15</a:t>
            </a:r>
            <a:endParaRPr lang="en-US" dirty="0" smtClean="0">
              <a:solidFill>
                <a:srgbClr val="404040"/>
              </a:solidFill>
            </a:endParaRPr>
          </a:p>
          <a:p>
            <a:pPr marL="644525" lvl="3" indent="-349250">
              <a:spcBef>
                <a:spcPts val="800"/>
              </a:spcBef>
            </a:pPr>
            <a:r>
              <a:rPr lang="en-US" dirty="0" smtClean="0">
                <a:solidFill>
                  <a:srgbClr val="404040"/>
                </a:solidFill>
                <a:hlinkClick r:id="rId4"/>
              </a:rPr>
              <a:t>Title 24 Part 1</a:t>
            </a:r>
            <a:endParaRPr lang="en-US" dirty="0" smtClean="0">
              <a:solidFill>
                <a:srgbClr val="404040"/>
              </a:solidFill>
            </a:endParaRPr>
          </a:p>
          <a:p>
            <a:pPr marL="644525" lvl="3" indent="-349250">
              <a:spcBef>
                <a:spcPts val="800"/>
              </a:spcBef>
            </a:pPr>
            <a:r>
              <a:rPr lang="en-US" dirty="0" smtClean="0">
                <a:solidFill>
                  <a:srgbClr val="404040"/>
                </a:solidFill>
                <a:hlinkClick r:id="rId5"/>
              </a:rPr>
              <a:t>Title 24 Part 2</a:t>
            </a:r>
            <a:endParaRPr lang="en-US" dirty="0" smtClean="0">
              <a:solidFill>
                <a:srgbClr val="404040"/>
              </a:solidFill>
            </a:endParaRPr>
          </a:p>
          <a:p>
            <a:pPr marL="349250" lvl="2" indent="-349250">
              <a:spcBef>
                <a:spcPts val="2000"/>
              </a:spcBef>
            </a:pPr>
            <a:r>
              <a:rPr lang="en-US" dirty="0" smtClean="0">
                <a:solidFill>
                  <a:srgbClr val="404040"/>
                </a:solidFill>
                <a:hlinkClick r:id="rId6"/>
              </a:rPr>
              <a:t>BSCC’s Online Survey</a:t>
            </a:r>
            <a:r>
              <a:rPr lang="en-US" dirty="0" smtClean="0">
                <a:solidFill>
                  <a:srgbClr val="404040"/>
                </a:solidFill>
              </a:rPr>
              <a:t> — due January 20</a:t>
            </a:r>
            <a:r>
              <a:rPr lang="en-US" baseline="30000" dirty="0" smtClean="0">
                <a:solidFill>
                  <a:srgbClr val="404040"/>
                </a:solidFill>
              </a:rPr>
              <a:t>th</a:t>
            </a:r>
            <a:r>
              <a:rPr lang="en-US" dirty="0" smtClean="0">
                <a:solidFill>
                  <a:srgbClr val="404040"/>
                </a:solidFill>
              </a:rPr>
              <a:t>. </a:t>
            </a:r>
          </a:p>
          <a:p>
            <a:pPr marL="349250" lvl="2" indent="-349250">
              <a:spcBef>
                <a:spcPts val="2000"/>
              </a:spcBef>
            </a:pPr>
            <a:r>
              <a:rPr lang="en-US" dirty="0" smtClean="0">
                <a:solidFill>
                  <a:srgbClr val="404040"/>
                </a:solidFill>
                <a:hlinkClick r:id="rId7"/>
              </a:rPr>
              <a:t>Youth-friendly survey </a:t>
            </a:r>
            <a:r>
              <a:rPr lang="en-US" dirty="0" smtClean="0">
                <a:solidFill>
                  <a:srgbClr val="404040"/>
                </a:solidFill>
              </a:rPr>
              <a:t>— due January </a:t>
            </a:r>
            <a:r>
              <a:rPr lang="en-US" dirty="0" smtClean="0">
                <a:solidFill>
                  <a:srgbClr val="404040"/>
                </a:solidFill>
              </a:rPr>
              <a:t>18</a:t>
            </a:r>
            <a:r>
              <a:rPr lang="en-US" baseline="30000" dirty="0" smtClean="0">
                <a:solidFill>
                  <a:srgbClr val="404040"/>
                </a:solidFill>
              </a:rPr>
              <a:t>th</a:t>
            </a:r>
            <a:r>
              <a:rPr lang="en-US" dirty="0" smtClean="0">
                <a:solidFill>
                  <a:srgbClr val="404040"/>
                </a:solidFill>
              </a:rPr>
              <a:t> </a:t>
            </a:r>
            <a:r>
              <a:rPr lang="en-US" dirty="0" smtClean="0">
                <a:solidFill>
                  <a:srgbClr val="404040"/>
                </a:solidFill>
              </a:rPr>
              <a:t>(will be submitted by The California Endowment).</a:t>
            </a:r>
          </a:p>
          <a:p>
            <a:pPr marL="349250" lvl="2" indent="-349250">
              <a:spcBef>
                <a:spcPts val="2000"/>
              </a:spcBef>
            </a:pPr>
            <a:r>
              <a:rPr lang="en-US" dirty="0" smtClean="0">
                <a:solidFill>
                  <a:srgbClr val="404040"/>
                </a:solidFill>
                <a:hlinkClick r:id="rId8"/>
              </a:rPr>
              <a:t>Annie E. Casey Foundation’s JDAI Juvenile Detention Facility Assessment Standards (Pg. 91)</a:t>
            </a:r>
            <a:r>
              <a:rPr lang="en-US" dirty="0" smtClean="0">
                <a:solidFill>
                  <a:srgbClr val="404040"/>
                </a:solidFill>
              </a:rPr>
              <a:t>.</a:t>
            </a:r>
          </a:p>
          <a:p>
            <a:pPr marL="349250" lvl="2" indent="-349250">
              <a:spcBef>
                <a:spcPts val="2000"/>
              </a:spcBef>
            </a:pPr>
            <a:r>
              <a:rPr lang="en-US" dirty="0" smtClean="0">
                <a:solidFill>
                  <a:srgbClr val="404040"/>
                </a:solidFill>
              </a:rPr>
              <a:t>BSCC email updates and monthly calls. To join, please email Erica Webster at </a:t>
            </a:r>
            <a:r>
              <a:rPr lang="en-US" dirty="0" smtClean="0">
                <a:solidFill>
                  <a:srgbClr val="404040"/>
                </a:solidFill>
                <a:hlinkClick r:id="rId9"/>
              </a:rPr>
              <a:t>ewebster@cjcj.org</a:t>
            </a:r>
            <a:r>
              <a:rPr lang="en-US" dirty="0" smtClean="0">
                <a:solidFill>
                  <a:srgbClr val="404040"/>
                </a:solidFill>
              </a:rPr>
              <a:t>.</a:t>
            </a:r>
          </a:p>
          <a:p>
            <a:pPr marL="349250" lvl="2" indent="-349250">
              <a:spcBef>
                <a:spcPts val="2000"/>
              </a:spcBef>
            </a:pPr>
            <a:endParaRPr lang="en-US" dirty="0" smtClean="0">
              <a:solidFill>
                <a:srgbClr val="404040"/>
              </a:solidFill>
            </a:endParaRPr>
          </a:p>
          <a:p>
            <a:pPr marL="644525" lvl="3" indent="-349250">
              <a:spcBef>
                <a:spcPts val="2000"/>
              </a:spcBef>
              <a:buNone/>
            </a:pPr>
            <a:endParaRPr lang="en-US" dirty="0" smtClean="0">
              <a:solidFill>
                <a:srgbClr val="404040"/>
              </a:solidFill>
            </a:endParaRPr>
          </a:p>
          <a:p>
            <a:pPr marL="644525" lvl="3" indent="-349250">
              <a:spcBef>
                <a:spcPts val="2000"/>
              </a:spcBef>
            </a:pPr>
            <a:endParaRPr lang="en-US" dirty="0" smtClean="0">
              <a:solidFill>
                <a:srgbClr val="404040"/>
              </a:solidFill>
            </a:endParaRPr>
          </a:p>
          <a:p>
            <a:pPr marL="644525" lvl="3" indent="-349250">
              <a:spcBef>
                <a:spcPts val="2000"/>
              </a:spcBef>
            </a:pPr>
            <a:endParaRPr lang="en-US" dirty="0" smtClean="0">
              <a:solidFill>
                <a:srgbClr val="404040"/>
              </a:solidFill>
            </a:endParaRPr>
          </a:p>
          <a:p>
            <a:pPr marL="644525" lvl="3" indent="-349250">
              <a:spcBef>
                <a:spcPts val="2000"/>
              </a:spcBef>
            </a:pPr>
            <a:endParaRPr lang="en-US" dirty="0" smtClean="0">
              <a:solidFill>
                <a:srgbClr val="404040"/>
              </a:solidFill>
            </a:endParaRPr>
          </a:p>
          <a:p>
            <a:pPr lvl="1"/>
            <a:endParaRPr lang="en-US" dirty="0"/>
          </a:p>
        </p:txBody>
      </p:sp>
      <p:sp>
        <p:nvSpPr>
          <p:cNvPr id="4" name="Title 1"/>
          <p:cNvSpPr>
            <a:spLocks noGrp="1"/>
          </p:cNvSpPr>
          <p:nvPr>
            <p:ph type="title"/>
          </p:nvPr>
        </p:nvSpPr>
        <p:spPr>
          <a:xfrm>
            <a:off x="549275" y="107576"/>
            <a:ext cx="8042276" cy="841483"/>
          </a:xfrm>
        </p:spPr>
        <p:txBody>
          <a:bodyPr>
            <a:normAutofit fontScale="90000"/>
          </a:bodyPr>
          <a:lstStyle/>
          <a:p>
            <a:pPr lvl="0"/>
            <a:r>
              <a:rPr lang="en-US" sz="2600" b="1" dirty="0" smtClean="0">
                <a:solidFill>
                  <a:srgbClr val="2C7C9F"/>
                </a:solidFill>
                <a:latin typeface="Open Sans"/>
                <a:cs typeface="Open Sans"/>
              </a:rPr>
              <a:t>Additional Resources for Survey</a:t>
            </a:r>
            <a:br>
              <a:rPr lang="en-US" sz="2600" b="1" dirty="0" smtClean="0">
                <a:solidFill>
                  <a:srgbClr val="2C7C9F"/>
                </a:solidFill>
                <a:latin typeface="Open Sans"/>
                <a:cs typeface="Open Sans"/>
              </a:rPr>
            </a:br>
            <a:r>
              <a:rPr lang="en-US" sz="2600" b="1" dirty="0" smtClean="0">
                <a:solidFill>
                  <a:srgbClr val="2C7C9F"/>
                </a:solidFill>
                <a:latin typeface="Open Sans"/>
                <a:cs typeface="Open Sans"/>
              </a:rPr>
              <a:t> and Continued Involvement</a:t>
            </a:r>
            <a:endParaRPr lang="en-US" sz="2600" b="1" dirty="0">
              <a:solidFill>
                <a:srgbClr val="2C7C9F"/>
              </a:solidFill>
              <a:latin typeface="Open Sans"/>
              <a:cs typeface="Open San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865209" y="1344706"/>
            <a:ext cx="7354274" cy="4031873"/>
          </a:xfrm>
          <a:prstGeom prst="rect">
            <a:avLst/>
          </a:prstGeom>
          <a:noFill/>
        </p:spPr>
        <p:txBody>
          <a:bodyPr wrap="square" rtlCol="0">
            <a:spAutoFit/>
          </a:bodyPr>
          <a:lstStyle/>
          <a:p>
            <a:r>
              <a:rPr lang="en-US" sz="2000" dirty="0" smtClean="0">
                <a:solidFill>
                  <a:srgbClr val="404040"/>
                </a:solidFill>
              </a:rPr>
              <a:t>Dominique </a:t>
            </a:r>
            <a:r>
              <a:rPr lang="en-US" sz="2000" dirty="0" err="1" smtClean="0">
                <a:solidFill>
                  <a:srgbClr val="404040"/>
                </a:solidFill>
              </a:rPr>
              <a:t>Nong</a:t>
            </a:r>
            <a:endParaRPr lang="en-US" sz="2000" dirty="0" smtClean="0">
              <a:solidFill>
                <a:srgbClr val="404040"/>
              </a:solidFill>
            </a:endParaRPr>
          </a:p>
          <a:p>
            <a:r>
              <a:rPr lang="en-US" sz="2000" dirty="0" smtClean="0">
                <a:solidFill>
                  <a:srgbClr val="404040"/>
                </a:solidFill>
              </a:rPr>
              <a:t>Children’s Defense Fund</a:t>
            </a:r>
          </a:p>
          <a:p>
            <a:r>
              <a:rPr lang="en-US" sz="2000" dirty="0" smtClean="0">
                <a:hlinkClick r:id="rId2"/>
              </a:rPr>
              <a:t>dnong@childrensdefense.org</a:t>
            </a:r>
            <a:endParaRPr lang="en-US" sz="2000" dirty="0" smtClean="0"/>
          </a:p>
          <a:p>
            <a:endParaRPr lang="en-US" sz="2000" dirty="0" smtClean="0"/>
          </a:p>
          <a:p>
            <a:r>
              <a:rPr lang="en-US" sz="2000" dirty="0" smtClean="0">
                <a:solidFill>
                  <a:srgbClr val="404040"/>
                </a:solidFill>
              </a:rPr>
              <a:t>Erica Webster</a:t>
            </a:r>
          </a:p>
          <a:p>
            <a:r>
              <a:rPr lang="en-US" sz="2000" dirty="0" smtClean="0">
                <a:solidFill>
                  <a:srgbClr val="404040"/>
                </a:solidFill>
              </a:rPr>
              <a:t>Center on Juvenile and Criminal Justice</a:t>
            </a:r>
          </a:p>
          <a:p>
            <a:r>
              <a:rPr lang="en-US" sz="2000" dirty="0" smtClean="0">
                <a:hlinkClick r:id="rId3"/>
              </a:rPr>
              <a:t>ewebster@cjcj.org</a:t>
            </a:r>
            <a:endParaRPr lang="en-US" sz="2000" dirty="0" smtClean="0"/>
          </a:p>
          <a:p>
            <a:endParaRPr lang="en-US" sz="2000" dirty="0" smtClean="0"/>
          </a:p>
          <a:p>
            <a:r>
              <a:rPr lang="en-US" sz="2000" dirty="0" smtClean="0">
                <a:solidFill>
                  <a:srgbClr val="404040"/>
                </a:solidFill>
              </a:rPr>
              <a:t>Sue Burrell </a:t>
            </a:r>
          </a:p>
          <a:p>
            <a:r>
              <a:rPr lang="en-US" sz="2000" dirty="0" smtClean="0">
                <a:solidFill>
                  <a:srgbClr val="404040"/>
                </a:solidFill>
              </a:rPr>
              <a:t>Pacific Juvenile Defender Center</a:t>
            </a:r>
          </a:p>
          <a:p>
            <a:r>
              <a:rPr lang="en-US" sz="2000" dirty="0" smtClean="0">
                <a:hlinkClick r:id="rId4"/>
              </a:rPr>
              <a:t>1sueburrell@gmail.com</a:t>
            </a:r>
            <a:r>
              <a:rPr lang="en-US" sz="2000" dirty="0" smtClean="0"/>
              <a:t>	</a:t>
            </a:r>
          </a:p>
          <a:p>
            <a:endParaRPr lang="en-US" dirty="0" smtClean="0"/>
          </a:p>
          <a:p>
            <a:endParaRPr lang="en-US" dirty="0"/>
          </a:p>
        </p:txBody>
      </p:sp>
      <p:sp>
        <p:nvSpPr>
          <p:cNvPr id="3" name="Title 1"/>
          <p:cNvSpPr>
            <a:spLocks noGrp="1"/>
          </p:cNvSpPr>
          <p:nvPr>
            <p:ph type="title"/>
          </p:nvPr>
        </p:nvSpPr>
        <p:spPr>
          <a:xfrm>
            <a:off x="549275" y="107576"/>
            <a:ext cx="8042276" cy="841483"/>
          </a:xfrm>
        </p:spPr>
        <p:txBody>
          <a:bodyPr>
            <a:normAutofit/>
          </a:bodyPr>
          <a:lstStyle/>
          <a:p>
            <a:pPr lvl="0"/>
            <a:r>
              <a:rPr lang="en-US" sz="2600" b="1" dirty="0" smtClean="0">
                <a:solidFill>
                  <a:srgbClr val="2C7C9F"/>
                </a:solidFill>
                <a:latin typeface="Open Sans"/>
                <a:cs typeface="Open Sans"/>
              </a:rPr>
              <a:t>Contact Information</a:t>
            </a:r>
            <a:endParaRPr lang="en-US" sz="2600" b="1" dirty="0">
              <a:solidFill>
                <a:srgbClr val="2C7C9F"/>
              </a:solidFill>
              <a:latin typeface="Open Sans"/>
              <a:cs typeface="Open San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734976"/>
            <a:ext cx="8042276" cy="1336956"/>
          </a:xfrm>
        </p:spPr>
        <p:txBody>
          <a:bodyPr/>
          <a:lstStyle/>
          <a:p>
            <a:r>
              <a:rPr lang="en-US" b="1" dirty="0" smtClean="0">
                <a:latin typeface="Open Sans"/>
                <a:cs typeface="Open Sans"/>
              </a:rPr>
              <a:t>Questions? </a:t>
            </a:r>
            <a:endParaRPr lang="en-US" b="1" dirty="0">
              <a:latin typeface="Open Sans"/>
              <a:cs typeface="Open San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68346"/>
            <a:ext cx="9143999" cy="687959"/>
          </a:xfrm>
        </p:spPr>
        <p:txBody>
          <a:bodyPr/>
          <a:lstStyle/>
          <a:p>
            <a:r>
              <a:rPr lang="en-US" sz="2600" b="1" dirty="0" smtClean="0">
                <a:solidFill>
                  <a:srgbClr val="2C7C9F"/>
                </a:solidFill>
                <a:latin typeface="Open Sans"/>
                <a:cs typeface="Open Sans"/>
              </a:rPr>
              <a:t>Navigating Title 15: Operations</a:t>
            </a:r>
          </a:p>
        </p:txBody>
      </p:sp>
      <p:sp>
        <p:nvSpPr>
          <p:cNvPr id="7" name="Rectangle 6"/>
          <p:cNvSpPr/>
          <p:nvPr/>
        </p:nvSpPr>
        <p:spPr>
          <a:xfrm>
            <a:off x="0" y="945951"/>
            <a:ext cx="9144000" cy="591204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Content Placeholder 3" descr="Screen Shot 2017-01-05 at 7.09.20 PM.png"/>
          <p:cNvPicPr>
            <a:picLocks noChangeAspect="1"/>
          </p:cNvPicPr>
          <p:nvPr/>
        </p:nvPicPr>
        <p:blipFill>
          <a:blip r:embed="rId3"/>
          <a:srcRect t="-17195" b="-17195"/>
          <a:stretch>
            <a:fillRect/>
          </a:stretch>
        </p:blipFill>
        <p:spPr>
          <a:xfrm>
            <a:off x="995834" y="512326"/>
            <a:ext cx="7531923" cy="3828228"/>
          </a:xfrm>
          <a:prstGeom prst="rect">
            <a:avLst/>
          </a:prstGeom>
        </p:spPr>
      </p:pic>
      <p:pic>
        <p:nvPicPr>
          <p:cNvPr id="11" name="Picture 10" descr="Screen Shot 2017-01-05 at 7.51.49 PM.png"/>
          <p:cNvPicPr>
            <a:picLocks noChangeAspect="1"/>
          </p:cNvPicPr>
          <p:nvPr/>
        </p:nvPicPr>
        <p:blipFill>
          <a:blip r:embed="rId4"/>
          <a:stretch>
            <a:fillRect/>
          </a:stretch>
        </p:blipFill>
        <p:spPr>
          <a:xfrm>
            <a:off x="995835" y="3966368"/>
            <a:ext cx="7531922" cy="2742090"/>
          </a:xfrm>
          <a:prstGeom prst="rect">
            <a:avLst/>
          </a:prstGeom>
        </p:spPr>
      </p:pic>
      <p:sp>
        <p:nvSpPr>
          <p:cNvPr id="12" name="Rectangle 11"/>
          <p:cNvSpPr/>
          <p:nvPr/>
        </p:nvSpPr>
        <p:spPr>
          <a:xfrm>
            <a:off x="1186173" y="1856248"/>
            <a:ext cx="7341584" cy="279135"/>
          </a:xfrm>
          <a:prstGeom prst="rect">
            <a:avLst/>
          </a:prstGeom>
          <a:solidFill>
            <a:srgbClr val="FFFF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0" y="5753100"/>
            <a:ext cx="9144001" cy="11049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1" y="348919"/>
            <a:ext cx="9144000" cy="492443"/>
          </a:xfrm>
          <a:prstGeom prst="rect">
            <a:avLst/>
          </a:prstGeom>
          <a:noFill/>
        </p:spPr>
        <p:txBody>
          <a:bodyPr wrap="square" rtlCol="0">
            <a:spAutoFit/>
          </a:bodyPr>
          <a:lstStyle/>
          <a:p>
            <a:pPr algn="ctr"/>
            <a:r>
              <a:rPr lang="en-US" sz="2600" b="1" dirty="0" smtClean="0">
                <a:solidFill>
                  <a:srgbClr val="2C7C9F"/>
                </a:solidFill>
                <a:latin typeface="Open Sans"/>
                <a:cs typeface="Open Sans"/>
              </a:rPr>
              <a:t>Navigating Title 15: Operations</a:t>
            </a:r>
            <a:endParaRPr lang="en-US" sz="2600" b="1" dirty="0">
              <a:solidFill>
                <a:srgbClr val="2C7C9F"/>
              </a:solidFill>
              <a:latin typeface="Open Sans"/>
              <a:cs typeface="Open Sans"/>
            </a:endParaRPr>
          </a:p>
        </p:txBody>
      </p:sp>
      <p:sp>
        <p:nvSpPr>
          <p:cNvPr id="7" name="Rectangle 6"/>
          <p:cNvSpPr/>
          <p:nvPr/>
        </p:nvSpPr>
        <p:spPr>
          <a:xfrm>
            <a:off x="0" y="5753100"/>
            <a:ext cx="9144001" cy="11049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Screen Shot 2017-01-05 at 7.56.06 PM.png"/>
          <p:cNvPicPr>
            <a:picLocks noChangeAspect="1"/>
          </p:cNvPicPr>
          <p:nvPr/>
        </p:nvPicPr>
        <p:blipFill>
          <a:blip r:embed="rId3"/>
          <a:stretch>
            <a:fillRect/>
          </a:stretch>
        </p:blipFill>
        <p:spPr>
          <a:xfrm>
            <a:off x="0" y="909167"/>
            <a:ext cx="9144000" cy="5374627"/>
          </a:xfrm>
          <a:prstGeom prst="rect">
            <a:avLst/>
          </a:prstGeom>
        </p:spPr>
      </p:pic>
      <p:sp>
        <p:nvSpPr>
          <p:cNvPr id="9" name="Rectangle 8"/>
          <p:cNvSpPr/>
          <p:nvPr/>
        </p:nvSpPr>
        <p:spPr>
          <a:xfrm>
            <a:off x="222647" y="964995"/>
            <a:ext cx="7341584" cy="279135"/>
          </a:xfrm>
          <a:prstGeom prst="rect">
            <a:avLst/>
          </a:prstGeom>
          <a:solidFill>
            <a:srgbClr val="FFFF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 y="348919"/>
            <a:ext cx="9144000" cy="492443"/>
          </a:xfrm>
          <a:prstGeom prst="rect">
            <a:avLst/>
          </a:prstGeom>
          <a:noFill/>
        </p:spPr>
        <p:txBody>
          <a:bodyPr wrap="square" rtlCol="0">
            <a:spAutoFit/>
          </a:bodyPr>
          <a:lstStyle/>
          <a:p>
            <a:pPr algn="ctr"/>
            <a:r>
              <a:rPr lang="en-US" sz="2600" b="1" dirty="0" smtClean="0">
                <a:solidFill>
                  <a:srgbClr val="2C7C9F"/>
                </a:solidFill>
                <a:latin typeface="Open Sans"/>
                <a:cs typeface="Open Sans"/>
              </a:rPr>
              <a:t>Navigating Title 15: Operations</a:t>
            </a:r>
            <a:endParaRPr lang="en-US" sz="2600" b="1" dirty="0">
              <a:solidFill>
                <a:srgbClr val="2C7C9F"/>
              </a:solidFill>
              <a:latin typeface="Open Sans"/>
              <a:cs typeface="Open Sans"/>
            </a:endParaRPr>
          </a:p>
        </p:txBody>
      </p:sp>
      <p:sp>
        <p:nvSpPr>
          <p:cNvPr id="8" name="Rectangle 7"/>
          <p:cNvSpPr/>
          <p:nvPr/>
        </p:nvSpPr>
        <p:spPr>
          <a:xfrm>
            <a:off x="0" y="5753100"/>
            <a:ext cx="9144001" cy="11049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Screen Shot 2017-01-11 at 4.53.46 PM.png"/>
          <p:cNvPicPr>
            <a:picLocks noChangeAspect="1"/>
          </p:cNvPicPr>
          <p:nvPr/>
        </p:nvPicPr>
        <p:blipFill>
          <a:blip r:embed="rId3"/>
          <a:stretch>
            <a:fillRect/>
          </a:stretch>
        </p:blipFill>
        <p:spPr>
          <a:xfrm>
            <a:off x="1" y="1083024"/>
            <a:ext cx="9144000" cy="5409127"/>
          </a:xfrm>
          <a:prstGeom prst="rect">
            <a:avLst/>
          </a:prstGeom>
        </p:spPr>
      </p:pic>
      <p:sp>
        <p:nvSpPr>
          <p:cNvPr id="10" name="Rectangle 9"/>
          <p:cNvSpPr/>
          <p:nvPr/>
        </p:nvSpPr>
        <p:spPr>
          <a:xfrm>
            <a:off x="752877" y="2738983"/>
            <a:ext cx="7569357" cy="577958"/>
          </a:xfrm>
          <a:prstGeom prst="rect">
            <a:avLst/>
          </a:prstGeom>
          <a:solidFill>
            <a:srgbClr val="FFFF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549275" y="327212"/>
            <a:ext cx="8042276" cy="654424"/>
          </a:xfrm>
        </p:spPr>
        <p:txBody>
          <a:bodyPr/>
          <a:lstStyle/>
          <a:p>
            <a:r>
              <a:rPr lang="en-US" sz="2600" b="1" dirty="0" smtClean="0">
                <a:solidFill>
                  <a:srgbClr val="2C7C9F"/>
                </a:solidFill>
                <a:latin typeface="Open Sans"/>
                <a:cs typeface="Open Sans"/>
              </a:rPr>
              <a:t>Navigating Title 24: Physical Standards </a:t>
            </a:r>
            <a:endParaRPr lang="en-US" sz="2600" dirty="0">
              <a:solidFill>
                <a:srgbClr val="2C7C9F"/>
              </a:solidFill>
            </a:endParaRPr>
          </a:p>
        </p:txBody>
      </p:sp>
      <p:sp>
        <p:nvSpPr>
          <p:cNvPr id="7" name="Rectangle 6"/>
          <p:cNvSpPr/>
          <p:nvPr/>
        </p:nvSpPr>
        <p:spPr>
          <a:xfrm>
            <a:off x="0" y="1600201"/>
            <a:ext cx="9144000" cy="495270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7"/>
          <p:cNvSpPr>
            <a:spLocks noGrp="1"/>
          </p:cNvSpPr>
          <p:nvPr>
            <p:ph idx="1"/>
          </p:nvPr>
        </p:nvSpPr>
        <p:spPr/>
        <p:txBody>
          <a:bodyPr/>
          <a:lstStyle/>
          <a:p>
            <a:endParaRPr lang="en-US"/>
          </a:p>
        </p:txBody>
      </p:sp>
      <p:sp>
        <p:nvSpPr>
          <p:cNvPr id="11" name="Rectangle 10"/>
          <p:cNvSpPr/>
          <p:nvPr/>
        </p:nvSpPr>
        <p:spPr>
          <a:xfrm>
            <a:off x="0" y="5753100"/>
            <a:ext cx="9144001" cy="11049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Content Placeholder 3" descr="Screen Shot 2017-01-05 at 7.58.03 PM.png"/>
          <p:cNvPicPr>
            <a:picLocks noChangeAspect="1"/>
          </p:cNvPicPr>
          <p:nvPr/>
        </p:nvPicPr>
        <p:blipFill>
          <a:blip r:embed="rId3"/>
          <a:srcRect t="-21096" r="24209" b="-21096"/>
          <a:stretch>
            <a:fillRect/>
          </a:stretch>
        </p:blipFill>
        <p:spPr>
          <a:xfrm>
            <a:off x="0" y="342171"/>
            <a:ext cx="9144000" cy="6515829"/>
          </a:xfrm>
          <a:prstGeom prst="rect">
            <a:avLst/>
          </a:prstGeom>
        </p:spPr>
      </p:pic>
      <p:sp>
        <p:nvSpPr>
          <p:cNvPr id="13" name="Rectangle 12"/>
          <p:cNvSpPr/>
          <p:nvPr/>
        </p:nvSpPr>
        <p:spPr>
          <a:xfrm>
            <a:off x="209323" y="3196097"/>
            <a:ext cx="8934677" cy="279135"/>
          </a:xfrm>
          <a:prstGeom prst="rect">
            <a:avLst/>
          </a:prstGeom>
          <a:solidFill>
            <a:srgbClr val="FFFF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69397"/>
          </a:xfrm>
        </p:spPr>
        <p:txBody>
          <a:bodyPr/>
          <a:lstStyle/>
          <a:p>
            <a:r>
              <a:rPr lang="en-US" sz="2600" b="1" dirty="0" smtClean="0">
                <a:solidFill>
                  <a:srgbClr val="2C7C9F"/>
                </a:solidFill>
                <a:latin typeface="Open Sans"/>
                <a:cs typeface="Open Sans"/>
              </a:rPr>
              <a:t>Navigating Title 24: Physical Standards</a:t>
            </a:r>
            <a:endParaRPr lang="en-US" sz="2600" dirty="0">
              <a:solidFill>
                <a:srgbClr val="2C7C9F"/>
              </a:solidFill>
            </a:endParaRPr>
          </a:p>
        </p:txBody>
      </p:sp>
      <p:sp>
        <p:nvSpPr>
          <p:cNvPr id="11" name="Rectangle 10"/>
          <p:cNvSpPr/>
          <p:nvPr/>
        </p:nvSpPr>
        <p:spPr>
          <a:xfrm>
            <a:off x="0" y="1254324"/>
            <a:ext cx="9144000" cy="525929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0" y="5753100"/>
            <a:ext cx="9144001" cy="11049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Screen Shot 2017-01-05 at 7.58.41 PM.png"/>
          <p:cNvPicPr>
            <a:picLocks noChangeAspect="1"/>
          </p:cNvPicPr>
          <p:nvPr/>
        </p:nvPicPr>
        <p:blipFill>
          <a:blip r:embed="rId3"/>
          <a:srcRect r="21864"/>
          <a:stretch>
            <a:fillRect/>
          </a:stretch>
        </p:blipFill>
        <p:spPr>
          <a:xfrm>
            <a:off x="0" y="1737624"/>
            <a:ext cx="9144000" cy="4344170"/>
          </a:xfrm>
          <a:prstGeom prst="rect">
            <a:avLst/>
          </a:prstGeom>
        </p:spPr>
      </p:pic>
      <p:sp>
        <p:nvSpPr>
          <p:cNvPr id="18" name="Rectangle 17"/>
          <p:cNvSpPr/>
          <p:nvPr/>
        </p:nvSpPr>
        <p:spPr>
          <a:xfrm>
            <a:off x="195370" y="2958832"/>
            <a:ext cx="2386301" cy="279135"/>
          </a:xfrm>
          <a:prstGeom prst="rect">
            <a:avLst/>
          </a:prstGeom>
          <a:solidFill>
            <a:srgbClr val="FFFF00">
              <a:alpha val="4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4377</TotalTime>
  <Words>6384</Words>
  <Application>Microsoft Macintosh PowerPoint</Application>
  <PresentationFormat>On-screen Show (4:3)</PresentationFormat>
  <Paragraphs>381</Paragraphs>
  <Slides>44</Slides>
  <Notes>41</Notes>
  <HiddenSlides>0</HiddenSlides>
  <MMClips>0</MMClips>
  <ScaleCrop>false</ScaleCrop>
  <HeadingPairs>
    <vt:vector size="4" baseType="variant">
      <vt:variant>
        <vt:lpstr>Design Template</vt:lpstr>
      </vt:variant>
      <vt:variant>
        <vt:i4>1</vt:i4>
      </vt:variant>
      <vt:variant>
        <vt:lpstr>Slide Titles</vt:lpstr>
      </vt:variant>
      <vt:variant>
        <vt:i4>44</vt:i4>
      </vt:variant>
    </vt:vector>
  </HeadingPairs>
  <TitlesOfParts>
    <vt:vector size="45" baseType="lpstr">
      <vt:lpstr>Breeze</vt:lpstr>
      <vt:lpstr>Slide 1</vt:lpstr>
      <vt:lpstr>Presentation Goals</vt:lpstr>
      <vt:lpstr>What are the Titles 15 &amp; 24  Minimum Standards for Juvenile Facilities?</vt:lpstr>
      <vt:lpstr>What do they regulate?  </vt:lpstr>
      <vt:lpstr>Navigating Title 15: Operations</vt:lpstr>
      <vt:lpstr>Slide 6</vt:lpstr>
      <vt:lpstr>Slide 7</vt:lpstr>
      <vt:lpstr>Navigating Title 24: Physical Standards </vt:lpstr>
      <vt:lpstr>Navigating Title 24: Physical Standards</vt:lpstr>
      <vt:lpstr> Who monitors compliance with the Title 15 &amp; 24 regulations and how is compliance enforced? </vt:lpstr>
      <vt:lpstr>What are the consequences of noncompliance?</vt:lpstr>
      <vt:lpstr>The Regulations Revisions Process 2017 </vt:lpstr>
      <vt:lpstr>Key places for advocates and community members to get involved </vt:lpstr>
      <vt:lpstr>The Online Survey and What to Expect</vt:lpstr>
      <vt:lpstr>Slide 15</vt:lpstr>
      <vt:lpstr>Slide 16</vt:lpstr>
      <vt:lpstr>Option 1: Survey Questions</vt:lpstr>
      <vt:lpstr>Option 2: Specific Section Improvement</vt:lpstr>
      <vt:lpstr>Option 2: Specific Section Improvement</vt:lpstr>
      <vt:lpstr>Option 2: Specific Section Improvement</vt:lpstr>
      <vt:lpstr>Option 2: Specific Section Improvement</vt:lpstr>
      <vt:lpstr>Option 2: Specific Section Improvement</vt:lpstr>
      <vt:lpstr>Slide 23</vt:lpstr>
      <vt:lpstr>General Tips for Answering Survey Questions</vt:lpstr>
      <vt:lpstr>General Tips for Question 2</vt:lpstr>
      <vt:lpstr>Q2 Answer Example - Undergarments</vt:lpstr>
      <vt:lpstr>General Tips for Question 3</vt:lpstr>
      <vt:lpstr>Q3 Answer Example - Undergarments</vt:lpstr>
      <vt:lpstr>General Tips for Question 4</vt:lpstr>
      <vt:lpstr>Q4 Answer Example - Undergarments</vt:lpstr>
      <vt:lpstr>Slide 31</vt:lpstr>
      <vt:lpstr>General Tips for Question 5</vt:lpstr>
      <vt:lpstr>Q5 Answer Example - Undergarments</vt:lpstr>
      <vt:lpstr>Alternatives to Survey</vt:lpstr>
      <vt:lpstr>Title 15 Examples</vt:lpstr>
      <vt:lpstr>Family Engagement</vt:lpstr>
      <vt:lpstr>Family Engagement</vt:lpstr>
      <vt:lpstr>Family Engagement</vt:lpstr>
      <vt:lpstr>Use of Force </vt:lpstr>
      <vt:lpstr>Use of Physical Restraints</vt:lpstr>
      <vt:lpstr>Solitary Confinement</vt:lpstr>
      <vt:lpstr>Additional Resources for Survey  and Continued Involvement</vt:lpstr>
      <vt:lpstr>Contact Information</vt:lpstr>
      <vt:lpstr>Questions?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Erica Webster</dc:creator>
  <cp:lastModifiedBy>Erica Webster</cp:lastModifiedBy>
  <cp:revision>49</cp:revision>
  <dcterms:created xsi:type="dcterms:W3CDTF">2017-01-18T18:28:38Z</dcterms:created>
  <dcterms:modified xsi:type="dcterms:W3CDTF">2017-01-18T18:29:29Z</dcterms:modified>
</cp:coreProperties>
</file>