
<file path=[Content_Types].xml><?xml version="1.0" encoding="utf-8"?>
<Types xmlns="http://schemas.openxmlformats.org/package/2006/content-types">
  <Override PartName="/ppt/charts/chart14.xml" ContentType="application/vnd.openxmlformats-officedocument.drawingml.chart+xml"/>
  <Override PartName="/ppt/slides/slide18.xml" ContentType="application/vnd.openxmlformats-officedocument.presentationml.slide+xml"/>
  <Override PartName="/ppt/notesSlides/notesSlide4.xml" ContentType="application/vnd.openxmlformats-officedocument.presentationml.notesSlide+xml"/>
  <Override PartName="/ppt/charts/chart10.xml" ContentType="application/vnd.openxmlformats-officedocument.drawingml.chart+xml"/>
  <Override PartName="/ppt/slides/slide9.xml" ContentType="application/vnd.openxmlformats-officedocument.presentationml.slide+xml"/>
  <Override PartName="/ppt/charts/chart4.xml" ContentType="application/vnd.openxmlformats-officedocument.drawingml.chart+xml"/>
  <Override PartName="/ppt/charts/colors1.xml" ContentType="application/vnd.ms-office.chartcolorstyle+xml"/>
  <Override PartName="/ppt/slides/slide14.xml" ContentType="application/vnd.openxmlformats-officedocument.presentationml.slide+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Override PartName="/ppt/charts/chart15.xml" ContentType="application/vnd.openxmlformats-officedocument.drawingml.chart+xml"/>
  <Override PartName="/ppt/charts/chart9.xml" ContentType="application/vnd.openxmlformats-officedocument.drawingml.chart+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charts/chart5.xml" ContentType="application/vnd.openxmlformats-officedocument.drawingml.chart+xml"/>
  <Override PartName="/ppt/charts/chart11.xml" ContentType="application/vnd.openxmlformats-officedocument.drawingml.chart+xml"/>
  <Override PartName="/ppt/charts/colors2.xml" ContentType="application/vnd.ms-office.chartcolorstyle+xml"/>
  <Override PartName="/ppt/slides/slide15.xml" ContentType="application/vnd.openxmlformats-officedocument.presentationml.slide+xml"/>
  <Override PartName="/ppt/notesSlides/notesSlide1.xml" ContentType="application/vnd.openxmlformats-officedocument.presentationml.notesSlide+xml"/>
  <Override PartName="/ppt/charts/chart1.xml" ContentType="application/vnd.openxmlformats-officedocument.drawingml.char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charts/style1.xml" ContentType="application/vnd.ms-office.chartstyl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Override PartName="/ppt/notesSlides/notesSlide6.xml" ContentType="application/vnd.openxmlformats-officedocument.presentationml.notesSlide+xml"/>
  <Override PartName="/ppt/charts/chart12.xml" ContentType="application/vnd.openxmlformats-officedocument.drawingml.chart+xml"/>
  <Override PartName="/ppt/charts/chart6.xml" ContentType="application/vnd.openxmlformats-officedocument.drawingml.chart+xml"/>
  <Default Extension="gif" ContentType="image/gif"/>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charts/chart2.xml" ContentType="application/vnd.openxmlformats-officedocument.drawingml.chart+xml"/>
  <Override PartName="/ppt/presentation.xml" ContentType="application/vnd.openxmlformats-officedocument.presentationml.presentation.main+xml"/>
  <Default Extension="xlsx" ContentType="application/vnd.openxmlformats-officedocument.spreadsheetml.sheet"/>
  <Override PartName="/ppt/slides/slide12.xml" ContentType="application/vnd.openxmlformats-officedocument.presentationml.slide+xml"/>
  <Override PartName="/ppt/slideLayouts/slideLayout7.xml" ContentType="application/vnd.openxmlformats-officedocument.presentationml.slideLayout+xml"/>
  <Override PartName="/ppt/charts/style2.xml" ContentType="application/vnd.ms-office.chartstyle+xml"/>
  <Override PartName="/ppt/slides/slide3.xml" ContentType="application/vnd.openxmlformats-officedocument.presentationml.slide+xml"/>
  <Override PartName="/ppt/slideLayouts/slideLayout3.xml" ContentType="application/vnd.openxmlformats-officedocument.presentationml.slideLayout+xml"/>
  <Override PartName="/ppt/slides/slide20.xml" ContentType="application/vnd.openxmlformats-officedocument.presentationml.slide+xml"/>
  <Override PartName="/ppt/notesSlides/notesSlide7.xml" ContentType="application/vnd.openxmlformats-officedocument.presentationml.notesSlide+xml"/>
  <Override PartName="/ppt/charts/chart7.xml" ContentType="application/vnd.openxmlformats-officedocument.drawingml.chart+xml"/>
  <Override PartName="/ppt/charts/chart13.xml" ContentType="application/vnd.openxmlformats-officedocument.drawingml.chart+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charts/chart3.xml" ContentType="application/vnd.openxmlformats-officedocument.drawingml.chart+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charts/chart8.xml" ContentType="application/vnd.openxmlformats-officedocument.drawingml.chart+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rstSlideNum="0" saveSubsetFonts="1">
  <p:sldMasterIdLst>
    <p:sldMasterId id="2147483648" r:id="rId1"/>
  </p:sldMasterIdLst>
  <p:notesMasterIdLst>
    <p:notesMasterId r:id="rId25"/>
  </p:notesMasterIdLst>
  <p:handoutMasterIdLst>
    <p:handoutMasterId r:id="rId26"/>
  </p:handoutMasterIdLst>
  <p:sldIdLst>
    <p:sldId id="1083" r:id="rId2"/>
    <p:sldId id="1084" r:id="rId3"/>
    <p:sldId id="2121" r:id="rId4"/>
    <p:sldId id="2329" r:id="rId5"/>
    <p:sldId id="2330" r:id="rId6"/>
    <p:sldId id="2331" r:id="rId7"/>
    <p:sldId id="2332" r:id="rId8"/>
    <p:sldId id="2333" r:id="rId9"/>
    <p:sldId id="2327" r:id="rId10"/>
    <p:sldId id="2335" r:id="rId11"/>
    <p:sldId id="2367" r:id="rId12"/>
    <p:sldId id="2368" r:id="rId13"/>
    <p:sldId id="2370" r:id="rId14"/>
    <p:sldId id="2348" r:id="rId15"/>
    <p:sldId id="2349" r:id="rId16"/>
    <p:sldId id="2371" r:id="rId17"/>
    <p:sldId id="2364" r:id="rId18"/>
    <p:sldId id="2365" r:id="rId19"/>
    <p:sldId id="2366" r:id="rId20"/>
    <p:sldId id="2372" r:id="rId21"/>
    <p:sldId id="2373" r:id="rId22"/>
    <p:sldId id="2374" r:id="rId23"/>
    <p:sldId id="2073" r:id="rId24"/>
  </p:sldIdLst>
  <p:sldSz cx="9144000" cy="6858000" type="letter"/>
  <p:notesSz cx="7077075" cy="9363075"/>
  <p:defaultTextStyle>
    <a:defPPr>
      <a:defRPr lang="en-US"/>
    </a:defPPr>
    <a:lvl1pPr algn="ctr" rtl="0" fontAlgn="base">
      <a:spcBef>
        <a:spcPct val="0"/>
      </a:spcBef>
      <a:spcAft>
        <a:spcPct val="0"/>
      </a:spcAft>
      <a:defRPr sz="2200" kern="1200">
        <a:solidFill>
          <a:schemeClr val="tx1"/>
        </a:solidFill>
        <a:latin typeface="Arial" charset="0"/>
        <a:ea typeface="+mn-ea"/>
        <a:cs typeface="+mn-cs"/>
      </a:defRPr>
    </a:lvl1pPr>
    <a:lvl2pPr marL="457200" algn="ctr" rtl="0" fontAlgn="base">
      <a:spcBef>
        <a:spcPct val="0"/>
      </a:spcBef>
      <a:spcAft>
        <a:spcPct val="0"/>
      </a:spcAft>
      <a:defRPr sz="2200" kern="1200">
        <a:solidFill>
          <a:schemeClr val="tx1"/>
        </a:solidFill>
        <a:latin typeface="Arial" charset="0"/>
        <a:ea typeface="+mn-ea"/>
        <a:cs typeface="+mn-cs"/>
      </a:defRPr>
    </a:lvl2pPr>
    <a:lvl3pPr marL="914400" algn="ctr" rtl="0" fontAlgn="base">
      <a:spcBef>
        <a:spcPct val="0"/>
      </a:spcBef>
      <a:spcAft>
        <a:spcPct val="0"/>
      </a:spcAft>
      <a:defRPr sz="2200" kern="1200">
        <a:solidFill>
          <a:schemeClr val="tx1"/>
        </a:solidFill>
        <a:latin typeface="Arial" charset="0"/>
        <a:ea typeface="+mn-ea"/>
        <a:cs typeface="+mn-cs"/>
      </a:defRPr>
    </a:lvl3pPr>
    <a:lvl4pPr marL="1371600" algn="ctr" rtl="0" fontAlgn="base">
      <a:spcBef>
        <a:spcPct val="0"/>
      </a:spcBef>
      <a:spcAft>
        <a:spcPct val="0"/>
      </a:spcAft>
      <a:defRPr sz="2200" kern="1200">
        <a:solidFill>
          <a:schemeClr val="tx1"/>
        </a:solidFill>
        <a:latin typeface="Arial" charset="0"/>
        <a:ea typeface="+mn-ea"/>
        <a:cs typeface="+mn-cs"/>
      </a:defRPr>
    </a:lvl4pPr>
    <a:lvl5pPr marL="1828800" algn="ctr" rtl="0" fontAlgn="base">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extLst>
    <p:ext uri="{EFAFB233-063F-42B5-8137-9DF3F51BA10A}">
      <p15:sldGuideLst xmlns:p15="http://schemas.microsoft.com/office/powerpoint/2012/main" xmlns:p="http://schemas.openxmlformats.org/presentationml/2006/main" xmlns:r="http://schemas.openxmlformats.org/officeDocument/2006/relationships" xmlns:a="http://schemas.openxmlformats.org/drawingml/2006/main" xmlns="">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xmlns:p="http://schemas.openxmlformats.org/presentationml/2006/main" xmlns:r="http://schemas.openxmlformats.org/officeDocument/2006/relationships" xmlns:a="http://schemas.openxmlformats.org/drawingml/2006/main" xmlns="">
        <p15:guide id="1" orient="horz" pos="2949" userDrawn="1">
          <p15:clr>
            <a:srgbClr val="A4A3A4"/>
          </p15:clr>
        </p15:guide>
        <p15:guide id="2" pos="223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clrMru>
    <a:srgbClr val="FF9900"/>
    <a:srgbClr val="E4C9FF"/>
    <a:srgbClr val="FFCCFF"/>
    <a:srgbClr val="FFFFFF"/>
    <a:srgbClr val="F7F0ED"/>
    <a:srgbClr val="9999FF"/>
    <a:srgbClr val="FFF2E5"/>
    <a:srgbClr val="FFCC99"/>
    <a:srgbClr val="C0E399"/>
    <a:srgbClr val="006600"/>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horzBarState="maximized">
    <p:restoredLeft sz="16405" autoAdjust="0"/>
    <p:restoredTop sz="96443" autoAdjust="0"/>
  </p:normalViewPr>
  <p:slideViewPr>
    <p:cSldViewPr snapToGrid="0">
      <p:cViewPr varScale="1">
        <p:scale>
          <a:sx n="122" d="100"/>
          <a:sy n="122" d="100"/>
        </p:scale>
        <p:origin x="-456" y="-96"/>
      </p:cViewPr>
      <p:guideLst>
        <p:guide orient="horz" pos="2160"/>
        <p:guide pos="2880"/>
      </p:guideLst>
    </p:cSldViewPr>
  </p:slideViewPr>
  <p:outlineViewPr>
    <p:cViewPr>
      <p:scale>
        <a:sx n="33" d="100"/>
        <a:sy n="33" d="100"/>
      </p:scale>
      <p:origin x="0" y="-30993"/>
    </p:cViewPr>
  </p:outlineViewPr>
  <p:notesTextViewPr>
    <p:cViewPr>
      <p:scale>
        <a:sx n="100" d="100"/>
        <a:sy n="100" d="100"/>
      </p:scale>
      <p:origin x="0" y="0"/>
    </p:cViewPr>
  </p:notesTextViewPr>
  <p:sorterViewPr>
    <p:cViewPr>
      <p:scale>
        <a:sx n="90" d="100"/>
        <a:sy n="90" d="100"/>
      </p:scale>
      <p:origin x="0" y="0"/>
    </p:cViewPr>
  </p:sorterViewPr>
  <p:notesViewPr>
    <p:cSldViewPr snapToGrid="0">
      <p:cViewPr varScale="1">
        <p:scale>
          <a:sx n="115" d="100"/>
          <a:sy n="115" d="100"/>
        </p:scale>
        <p:origin x="-1710" y="-96"/>
      </p:cViewPr>
      <p:guideLst>
        <p:guide orient="horz" pos="2949"/>
        <p:guide pos="2230"/>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Sheet15.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4.xlsx"/><Relationship Id="rId2" Type="http://schemas.microsoft.com/office/2011/relationships/chartStyle" Target="style1.xml"/><Relationship Id="rId3" Type="http://schemas.microsoft.com/office/2011/relationships/chartColorStyle" Target="colors1.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Sheet5.xlsx"/><Relationship Id="rId2" Type="http://schemas.microsoft.com/office/2011/relationships/chartStyle" Target="style2.xml"/><Relationship Id="rId3" Type="http://schemas.microsoft.com/office/2011/relationships/chartColorStyle" Target="colors2.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Sheet9.xlsx"/></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230284236786187"/>
          <c:y val="0.0106278564931333"/>
          <c:w val="0.661909062229158"/>
          <c:h val="0.942675159235669"/>
        </c:manualLayout>
      </c:layout>
      <c:barChart>
        <c:barDir val="bar"/>
        <c:grouping val="clustered"/>
        <c:ser>
          <c:idx val="0"/>
          <c:order val="0"/>
          <c:tx>
            <c:strRef>
              <c:f>Sheet1!$B$1</c:f>
              <c:strCache>
                <c:ptCount val="1"/>
              </c:strCache>
            </c:strRef>
          </c:tx>
          <c:spPr>
            <a:solidFill>
              <a:schemeClr val="accent1"/>
            </a:solidFill>
            <a:ln w="9525">
              <a:noFill/>
              <a:prstDash val="solid"/>
            </a:ln>
          </c:spPr>
          <c:dPt>
            <c:idx val="1"/>
            <c:spPr>
              <a:solidFill>
                <a:schemeClr val="accent2"/>
              </a:solidFill>
              <a:ln w="9525">
                <a:noFill/>
                <a:prstDash val="solid"/>
              </a:ln>
            </c:spPr>
            <c:extLst xmlns:c16r2="http://schemas.microsoft.com/office/drawing/2015/06/chart">
              <c:ext xmlns:c16="http://schemas.microsoft.com/office/drawing/2014/chart" uri="{C3380CC4-5D6E-409C-BE32-E72D297353CC}">
                <c16:uniqueId val="{00000000-E275-4B54-9E11-02A441200E6D}"/>
              </c:ext>
            </c:extLst>
          </c:dPt>
          <c:dPt>
            <c:idx val="2"/>
            <c:spPr>
              <a:solidFill>
                <a:schemeClr val="accent4"/>
              </a:solidFill>
              <a:ln w="9525">
                <a:noFill/>
                <a:prstDash val="solid"/>
              </a:ln>
            </c:spPr>
            <c:extLst xmlns:c16r2="http://schemas.microsoft.com/office/drawing/2015/06/chart">
              <c:ext xmlns:c16="http://schemas.microsoft.com/office/drawing/2014/chart" uri="{C3380CC4-5D6E-409C-BE32-E72D297353CC}">
                <c16:uniqueId val="{00000001-E275-4B54-9E11-02A441200E6D}"/>
              </c:ext>
            </c:extLst>
          </c:dPt>
          <c:dPt>
            <c:idx val="3"/>
            <c:spPr>
              <a:solidFill>
                <a:schemeClr val="accent6"/>
              </a:solidFill>
              <a:ln w="9525">
                <a:noFill/>
                <a:prstDash val="solid"/>
              </a:ln>
            </c:spPr>
            <c:extLst xmlns:c16r2="http://schemas.microsoft.com/office/drawing/2015/06/chart">
              <c:ext xmlns:c16="http://schemas.microsoft.com/office/drawing/2014/chart" uri="{C3380CC4-5D6E-409C-BE32-E72D297353CC}">
                <c16:uniqueId val="{00000002-E275-4B54-9E11-02A441200E6D}"/>
              </c:ext>
            </c:extLst>
          </c:dPt>
          <c:dLbls>
            <c:spPr>
              <a:noFill/>
              <a:ln w="25400">
                <a:noFill/>
              </a:ln>
            </c:spPr>
            <c:txPr>
              <a:bodyPr/>
              <a:lstStyle/>
              <a:p>
                <a:pPr>
                  <a:defRPr sz="1800" b="0" i="0" u="none" strike="noStrike" baseline="0">
                    <a:solidFill>
                      <a:schemeClr val="tx1"/>
                    </a:solidFill>
                    <a:latin typeface="Arial"/>
                    <a:ea typeface="Arial"/>
                    <a:cs typeface="Arial"/>
                  </a:defRPr>
                </a:pPr>
                <a:endParaRPr lang="en-US"/>
              </a:p>
            </c:txPr>
            <c:showVal val="1"/>
            <c:extLst xmlns:c16r2="http://schemas.microsoft.com/office/drawing/2015/06/chart">
              <c:ext xmlns:c15="http://schemas.microsoft.com/office/drawing/2012/chart" uri="{CE6537A1-D6FC-4f65-9D91-7224C49458BB}">
                <c15:showLeaderLines val="0"/>
              </c:ext>
            </c:extLst>
          </c:dLbls>
          <c:cat>
            <c:strRef>
              <c:f>Sheet1!$A$2:$A$5</c:f>
              <c:strCache>
                <c:ptCount val="4"/>
                <c:pt idx="0">
                  <c:v>Yes, currently</c:v>
                </c:pt>
                <c:pt idx="1">
                  <c:v>Yes, in the past</c:v>
                </c:pt>
                <c:pt idx="2">
                  <c:v>No, do not</c:v>
                </c:pt>
                <c:pt idx="3">
                  <c:v>Don't know</c:v>
                </c:pt>
              </c:strCache>
            </c:strRef>
          </c:cat>
          <c:val>
            <c:numRef>
              <c:f>Sheet1!$B$2:$B$5</c:f>
              <c:numCache>
                <c:formatCode>0%</c:formatCode>
                <c:ptCount val="4"/>
                <c:pt idx="0">
                  <c:v>0.12</c:v>
                </c:pt>
                <c:pt idx="1">
                  <c:v>0.32</c:v>
                </c:pt>
                <c:pt idx="2">
                  <c:v>0.51</c:v>
                </c:pt>
                <c:pt idx="3">
                  <c:v>0.05</c:v>
                </c:pt>
              </c:numCache>
            </c:numRef>
          </c:val>
          <c:extLst xmlns:c16r2="http://schemas.microsoft.com/office/drawing/2015/06/chart">
            <c:ext xmlns:c16="http://schemas.microsoft.com/office/drawing/2014/chart" uri="{C3380CC4-5D6E-409C-BE32-E72D297353CC}">
              <c16:uniqueId val="{00000009-E275-4B54-9E11-02A441200E6D}"/>
            </c:ext>
          </c:extLst>
        </c:ser>
        <c:dLbls/>
        <c:gapWidth val="20"/>
        <c:axId val="494784248"/>
        <c:axId val="287136232"/>
      </c:barChart>
      <c:catAx>
        <c:axId val="494784248"/>
        <c:scaling>
          <c:orientation val="maxMin"/>
        </c:scaling>
        <c:axPos val="l"/>
        <c:numFmt formatCode="General" sourceLinked="1"/>
        <c:majorTickMark val="none"/>
        <c:tickLblPos val="nextTo"/>
        <c:spPr>
          <a:ln w="9525">
            <a:noFill/>
            <a:prstDash val="solid"/>
          </a:ln>
        </c:spPr>
        <c:txPr>
          <a:bodyPr rot="0" vert="horz"/>
          <a:lstStyle/>
          <a:p>
            <a:pPr>
              <a:defRPr sz="1800" b="0" i="0" u="none" strike="noStrike" baseline="0">
                <a:solidFill>
                  <a:schemeClr val="tx1"/>
                </a:solidFill>
                <a:latin typeface="Arial"/>
                <a:ea typeface="Arial"/>
                <a:cs typeface="Arial"/>
              </a:defRPr>
            </a:pPr>
            <a:endParaRPr lang="en-US"/>
          </a:p>
        </c:txPr>
        <c:crossAx val="287136232"/>
        <c:crosses val="autoZero"/>
        <c:auto val="1"/>
        <c:lblAlgn val="ctr"/>
        <c:lblOffset val="100"/>
        <c:tickLblSkip val="1"/>
        <c:tickMarkSkip val="1"/>
      </c:catAx>
      <c:valAx>
        <c:axId val="287136232"/>
        <c:scaling>
          <c:orientation val="minMax"/>
          <c:min val="0.0"/>
        </c:scaling>
        <c:delete val="1"/>
        <c:axPos val="b"/>
        <c:numFmt formatCode="0%" sourceLinked="1"/>
        <c:tickLblPos val="nextTo"/>
        <c:crossAx val="494784248"/>
        <c:crosses val="max"/>
        <c:crossBetween val="between"/>
      </c:valAx>
      <c:spPr>
        <a:noFill/>
        <a:ln w="25400">
          <a:noFill/>
        </a:ln>
      </c:spPr>
    </c:plotArea>
    <c:plotVisOnly val="1"/>
    <c:dispBlanksAs val="gap"/>
  </c:chart>
  <c:spPr>
    <a:noFill/>
    <a:ln>
      <a:noFill/>
    </a:ln>
  </c:spPr>
  <c:txPr>
    <a:bodyPr/>
    <a:lstStyle/>
    <a:p>
      <a:pPr>
        <a:defRPr sz="2025" b="1" i="0" u="none" strike="noStrike" baseline="0">
          <a:solidFill>
            <a:schemeClr val="tx1"/>
          </a:solidFill>
          <a:latin typeface="Arial"/>
          <a:ea typeface="Arial"/>
          <a:cs typeface="Arial"/>
        </a:defRPr>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501008794152892"/>
          <c:y val="0.0383747053280911"/>
          <c:w val="0.396773271257986"/>
          <c:h val="0.888995625182872"/>
        </c:manualLayout>
      </c:layout>
      <c:barChart>
        <c:barDir val="bar"/>
        <c:grouping val="clustered"/>
        <c:ser>
          <c:idx val="0"/>
          <c:order val="0"/>
          <c:tx>
            <c:strRef>
              <c:f>Sheet1!$B$1</c:f>
              <c:strCache>
                <c:ptCount val="1"/>
                <c:pt idx="0">
                  <c:v>Series 1</c:v>
                </c:pt>
              </c:strCache>
            </c:strRef>
          </c:tx>
          <c:spPr>
            <a:ln>
              <a:noFill/>
            </a:ln>
          </c:spPr>
          <c:dPt>
            <c:idx val="0"/>
            <c:spPr>
              <a:solidFill>
                <a:schemeClr val="accent1"/>
              </a:solidFill>
              <a:ln>
                <a:noFill/>
              </a:ln>
            </c:spPr>
            <c:extLst xmlns:c16r2="http://schemas.microsoft.com/office/drawing/2015/06/chart">
              <c:ext xmlns:c16="http://schemas.microsoft.com/office/drawing/2014/chart" uri="{C3380CC4-5D6E-409C-BE32-E72D297353CC}">
                <c16:uniqueId val="{00000001-E8EF-4BBE-B099-4EC27B19E37A}"/>
              </c:ext>
            </c:extLst>
          </c:dPt>
          <c:dPt>
            <c:idx val="1"/>
            <c:spPr>
              <a:solidFill>
                <a:schemeClr val="accent2"/>
              </a:solidFill>
              <a:ln>
                <a:noFill/>
              </a:ln>
            </c:spPr>
            <c:extLst xmlns:c16r2="http://schemas.microsoft.com/office/drawing/2015/06/chart">
              <c:ext xmlns:c16="http://schemas.microsoft.com/office/drawing/2014/chart" uri="{C3380CC4-5D6E-409C-BE32-E72D297353CC}">
                <c16:uniqueId val="{00000003-E8EF-4BBE-B099-4EC27B19E37A}"/>
              </c:ext>
            </c:extLst>
          </c:dPt>
          <c:dPt>
            <c:idx val="2"/>
            <c:spPr>
              <a:solidFill>
                <a:schemeClr val="accent1">
                  <a:lumMod val="20000"/>
                  <a:lumOff val="80000"/>
                </a:schemeClr>
              </a:solidFill>
              <a:ln>
                <a:noFill/>
              </a:ln>
            </c:spPr>
            <c:extLst xmlns:c16r2="http://schemas.microsoft.com/office/drawing/2015/06/chart">
              <c:ext xmlns:c16="http://schemas.microsoft.com/office/drawing/2014/chart" uri="{C3380CC4-5D6E-409C-BE32-E72D297353CC}">
                <c16:uniqueId val="{00000005-E8EF-4BBE-B099-4EC27B19E37A}"/>
              </c:ext>
            </c:extLst>
          </c:dPt>
          <c:dPt>
            <c:idx val="3"/>
            <c:spPr>
              <a:solidFill>
                <a:schemeClr val="accent5"/>
              </a:solidFill>
              <a:ln>
                <a:noFill/>
              </a:ln>
            </c:spPr>
            <c:extLst xmlns:c16r2="http://schemas.microsoft.com/office/drawing/2015/06/chart">
              <c:ext xmlns:c16="http://schemas.microsoft.com/office/drawing/2014/chart" uri="{C3380CC4-5D6E-409C-BE32-E72D297353CC}">
                <c16:uniqueId val="{00000007-E8EF-4BBE-B099-4EC27B19E37A}"/>
              </c:ext>
            </c:extLst>
          </c:dPt>
          <c:dPt>
            <c:idx val="4"/>
            <c:spPr>
              <a:solidFill>
                <a:schemeClr val="accent4"/>
              </a:solidFill>
              <a:ln>
                <a:noFill/>
              </a:ln>
            </c:spPr>
            <c:extLst xmlns:c16r2="http://schemas.microsoft.com/office/drawing/2015/06/chart">
              <c:ext xmlns:c16="http://schemas.microsoft.com/office/drawing/2014/chart" uri="{C3380CC4-5D6E-409C-BE32-E72D297353CC}">
                <c16:uniqueId val="{00000009-E8EF-4BBE-B099-4EC27B19E37A}"/>
              </c:ext>
            </c:extLst>
          </c:dPt>
          <c:dPt>
            <c:idx val="5"/>
            <c:spPr>
              <a:solidFill>
                <a:schemeClr val="accent6"/>
              </a:solidFill>
              <a:ln>
                <a:noFill/>
              </a:ln>
            </c:spPr>
            <c:extLst xmlns:c16r2="http://schemas.microsoft.com/office/drawing/2015/06/chart">
              <c:ext xmlns:c16="http://schemas.microsoft.com/office/drawing/2014/chart" uri="{C3380CC4-5D6E-409C-BE32-E72D297353CC}">
                <c16:uniqueId val="{0000000B-E8EF-4BBE-B099-4EC27B19E37A}"/>
              </c:ext>
            </c:extLst>
          </c:dPt>
          <c:dPt>
            <c:idx val="6"/>
            <c:spPr>
              <a:solidFill>
                <a:schemeClr val="accent6"/>
              </a:solidFill>
              <a:ln>
                <a:noFill/>
              </a:ln>
            </c:spPr>
            <c:extLst xmlns:c16r2="http://schemas.microsoft.com/office/drawing/2015/06/chart">
              <c:ext xmlns:c16="http://schemas.microsoft.com/office/drawing/2014/chart" uri="{C3380CC4-5D6E-409C-BE32-E72D297353CC}">
                <c16:uniqueId val="{0000000D-E8EF-4BBE-B099-4EC27B19E37A}"/>
              </c:ext>
            </c:extLst>
          </c:dPt>
          <c:dLbls>
            <c:spPr>
              <a:noFill/>
              <a:ln>
                <a:noFill/>
              </a:ln>
              <a:effectLst/>
            </c:spPr>
            <c:txPr>
              <a:bodyPr/>
              <a:lstStyle/>
              <a:p>
                <a:pPr>
                  <a:defRPr sz="1600">
                    <a:solidFill>
                      <a:schemeClr val="tx1"/>
                    </a:solidFill>
                  </a:defRPr>
                </a:pPr>
                <a:endParaRPr lang="en-US"/>
              </a:p>
            </c:txPr>
            <c:dLblPos val="outEnd"/>
            <c:showVal val="1"/>
            <c:separator> </c:separator>
            <c:extLst xmlns:c16r2="http://schemas.microsoft.com/office/drawing/2015/06/chart">
              <c:ext xmlns:c15="http://schemas.microsoft.com/office/drawing/2012/chart" uri="{CE6537A1-D6FC-4f65-9D91-7224C49458BB}">
                <c15:showLeaderLines val="0"/>
              </c:ext>
            </c:extLst>
          </c:dLbls>
          <c:cat>
            <c:strRef>
              <c:f>Sheet1!$A$2:$A$8</c:f>
              <c:strCache>
                <c:ptCount val="7"/>
                <c:pt idx="0">
                  <c:v>Strongly support</c:v>
                </c:pt>
                <c:pt idx="1">
                  <c:v>Somewhat support</c:v>
                </c:pt>
                <c:pt idx="3">
                  <c:v>Somewhat oppose</c:v>
                </c:pt>
                <c:pt idx="4">
                  <c:v>Strongly oppose</c:v>
                </c:pt>
                <c:pt idx="6">
                  <c:v>Don't know</c:v>
                </c:pt>
              </c:strCache>
            </c:strRef>
          </c:cat>
          <c:val>
            <c:numRef>
              <c:f>Sheet1!$B$2:$B$8</c:f>
              <c:numCache>
                <c:formatCode>0%</c:formatCode>
                <c:ptCount val="7"/>
                <c:pt idx="0">
                  <c:v>0.29</c:v>
                </c:pt>
                <c:pt idx="1">
                  <c:v>0.39</c:v>
                </c:pt>
                <c:pt idx="3">
                  <c:v>0.15</c:v>
                </c:pt>
                <c:pt idx="4">
                  <c:v>0.11</c:v>
                </c:pt>
                <c:pt idx="6">
                  <c:v>0.06</c:v>
                </c:pt>
              </c:numCache>
            </c:numRef>
          </c:val>
          <c:extLst xmlns:c16r2="http://schemas.microsoft.com/office/drawing/2015/06/chart">
            <c:ext xmlns:c16="http://schemas.microsoft.com/office/drawing/2014/chart" uri="{C3380CC4-5D6E-409C-BE32-E72D297353CC}">
              <c16:uniqueId val="{0000000E-E8EF-4BBE-B099-4EC27B19E37A}"/>
            </c:ext>
          </c:extLst>
        </c:ser>
        <c:dLbls/>
        <c:gapWidth val="25"/>
        <c:axId val="308059288"/>
        <c:axId val="308062920"/>
      </c:barChart>
      <c:catAx>
        <c:axId val="308059288"/>
        <c:scaling>
          <c:orientation val="maxMin"/>
        </c:scaling>
        <c:axPos val="l"/>
        <c:numFmt formatCode="General" sourceLinked="0"/>
        <c:majorTickMark val="none"/>
        <c:tickLblPos val="nextTo"/>
        <c:spPr>
          <a:ln>
            <a:noFill/>
          </a:ln>
        </c:spPr>
        <c:txPr>
          <a:bodyPr/>
          <a:lstStyle/>
          <a:p>
            <a:pPr algn="r">
              <a:lnSpc>
                <a:spcPts val="1700"/>
              </a:lnSpc>
              <a:defRPr sz="1600"/>
            </a:pPr>
            <a:endParaRPr lang="en-US"/>
          </a:p>
        </c:txPr>
        <c:crossAx val="308062920"/>
        <c:crosses val="autoZero"/>
        <c:auto val="1"/>
        <c:lblAlgn val="ctr"/>
        <c:lblOffset val="100"/>
      </c:catAx>
      <c:valAx>
        <c:axId val="308062920"/>
        <c:scaling>
          <c:orientation val="minMax"/>
        </c:scaling>
        <c:delete val="1"/>
        <c:axPos val="b"/>
        <c:numFmt formatCode="0%" sourceLinked="1"/>
        <c:tickLblPos val="nextTo"/>
        <c:crossAx val="308059288"/>
        <c:crosses val="max"/>
        <c:crossBetween val="between"/>
        <c:majorUnit val="0.1"/>
      </c:valAx>
    </c:plotArea>
    <c:plotVisOnly val="1"/>
    <c:dispBlanksAs val="gap"/>
  </c:chart>
  <c:txPr>
    <a:bodyPr/>
    <a:lstStyle/>
    <a:p>
      <a:pPr>
        <a:defRPr sz="1800"/>
      </a:pPr>
      <a:endParaRPr lang="en-US"/>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429637643747975"/>
          <c:y val="0.0987969531085648"/>
          <c:w val="0.538693260042112"/>
          <c:h val="0.893159291149379"/>
        </c:manualLayout>
      </c:layout>
      <c:barChart>
        <c:barDir val="bar"/>
        <c:grouping val="percentStacked"/>
        <c:ser>
          <c:idx val="0"/>
          <c:order val="0"/>
          <c:tx>
            <c:strRef>
              <c:f>Sheet1!$B$1</c:f>
              <c:strCache>
                <c:ptCount val="1"/>
                <c:pt idx="0">
                  <c:v>Ext. Conc.</c:v>
                </c:pt>
              </c:strCache>
            </c:strRef>
          </c:tx>
          <c:spPr>
            <a:solidFill>
              <a:schemeClr val="accent4"/>
            </a:solidFill>
            <a:ln>
              <a:noFill/>
            </a:ln>
          </c:spPr>
          <c:dLbls>
            <c:spPr>
              <a:noFill/>
              <a:ln>
                <a:noFill/>
              </a:ln>
              <a:effectLst/>
            </c:spPr>
            <c:txPr>
              <a:bodyPr/>
              <a:lstStyle/>
              <a:p>
                <a:pPr>
                  <a:defRPr sz="1600">
                    <a:solidFill>
                      <a:schemeClr val="bg1"/>
                    </a:solidFill>
                  </a:defRPr>
                </a:pPr>
                <a:endParaRPr lang="en-US"/>
              </a:p>
            </c:txPr>
            <c:showVal val="1"/>
            <c:extLst xmlns:c16r2="http://schemas.microsoft.com/office/drawing/2015/06/chart">
              <c:ext xmlns:c15="http://schemas.microsoft.com/office/drawing/2012/chart" uri="{CE6537A1-D6FC-4f65-9D91-7224C49458BB}">
                <c15:showLeaderLines val="0"/>
              </c:ext>
            </c:extLst>
          </c:dLbls>
          <c:cat>
            <c:strRef>
              <c:f>Sheet1!$A$2:$A$5</c:f>
              <c:strCache>
                <c:ptCount val="4"/>
                <c:pt idx="0">
                  <c:v>Nationally, more than one-third of incarcerated girls are victims of sexual abuse, and being locked-up often exacerbates their trauma</c:v>
                </c:pt>
                <c:pt idx="1">
                  <c:v>After three years, 74% of youth who were locked up in a state-run youth prison were re-arrested</c:v>
                </c:pt>
                <c:pt idx="2">
                  <c:v>In LA County alone, 30% of incarcerated girls are pregnant or have children on the outside</c:v>
                </c:pt>
                <c:pt idx="3">
                  <c:v>Around half of all youth who are incarcerated in California have unaddressed mental health needs</c:v>
                </c:pt>
              </c:strCache>
            </c:strRef>
          </c:cat>
          <c:val>
            <c:numRef>
              <c:f>Sheet1!$B$2:$B$5</c:f>
              <c:numCache>
                <c:formatCode>0%</c:formatCode>
                <c:ptCount val="4"/>
                <c:pt idx="0">
                  <c:v>0.51</c:v>
                </c:pt>
                <c:pt idx="1">
                  <c:v>0.48</c:v>
                </c:pt>
                <c:pt idx="2">
                  <c:v>0.45</c:v>
                </c:pt>
                <c:pt idx="3">
                  <c:v>0.44</c:v>
                </c:pt>
              </c:numCache>
            </c:numRef>
          </c:val>
          <c:extLst xmlns:c16r2="http://schemas.microsoft.com/office/drawing/2015/06/chart">
            <c:ext xmlns:c16="http://schemas.microsoft.com/office/drawing/2014/chart" uri="{C3380CC4-5D6E-409C-BE32-E72D297353CC}">
              <c16:uniqueId val="{00000000-CA9C-4C28-8921-7C191A536C91}"/>
            </c:ext>
          </c:extLst>
        </c:ser>
        <c:ser>
          <c:idx val="1"/>
          <c:order val="1"/>
          <c:tx>
            <c:strRef>
              <c:f>Sheet1!$C$1</c:f>
              <c:strCache>
                <c:ptCount val="1"/>
                <c:pt idx="0">
                  <c:v>Very Conc.</c:v>
                </c:pt>
              </c:strCache>
            </c:strRef>
          </c:tx>
          <c:spPr>
            <a:solidFill>
              <a:schemeClr val="accent5"/>
            </a:solidFill>
            <a:ln w="9525">
              <a:noFill/>
            </a:ln>
          </c:spPr>
          <c:dLbls>
            <c:spPr>
              <a:noFill/>
              <a:ln>
                <a:noFill/>
              </a:ln>
              <a:effectLst/>
            </c:spPr>
            <c:txPr>
              <a:bodyPr wrap="square" lIns="38100" tIns="19050" rIns="38100" bIns="19050" anchor="ctr">
                <a:spAutoFit/>
              </a:bodyPr>
              <a:lstStyle/>
              <a:p>
                <a:pPr>
                  <a:defRPr sz="1600"/>
                </a:pPr>
                <a:endParaRPr lang="en-US"/>
              </a:p>
            </c:txPr>
            <c:showVal val="1"/>
            <c:extLst xmlns:c16r2="http://schemas.microsoft.com/office/drawing/2015/06/chart">
              <c:ext xmlns:c15="http://schemas.microsoft.com/office/drawing/2012/chart" uri="{CE6537A1-D6FC-4f65-9D91-7224C49458BB}">
                <c15:showLeaderLines val="1"/>
              </c:ext>
            </c:extLst>
          </c:dLbls>
          <c:cat>
            <c:strRef>
              <c:f>Sheet1!$A$2:$A$5</c:f>
              <c:strCache>
                <c:ptCount val="4"/>
                <c:pt idx="0">
                  <c:v>Nationally, more than one-third of incarcerated girls are victims of sexual abuse, and being locked-up often exacerbates their trauma</c:v>
                </c:pt>
                <c:pt idx="1">
                  <c:v>After three years, 74% of youth who were locked up in a state-run youth prison were re-arrested</c:v>
                </c:pt>
                <c:pt idx="2">
                  <c:v>In LA County alone, 30% of incarcerated girls are pregnant or have children on the outside</c:v>
                </c:pt>
                <c:pt idx="3">
                  <c:v>Around half of all youth who are incarcerated in California have unaddressed mental health needs</c:v>
                </c:pt>
              </c:strCache>
            </c:strRef>
          </c:cat>
          <c:val>
            <c:numRef>
              <c:f>Sheet1!$C$2:$C$5</c:f>
              <c:numCache>
                <c:formatCode>0%</c:formatCode>
                <c:ptCount val="4"/>
                <c:pt idx="0">
                  <c:v>0.29</c:v>
                </c:pt>
                <c:pt idx="1">
                  <c:v>0.31</c:v>
                </c:pt>
                <c:pt idx="2">
                  <c:v>0.33</c:v>
                </c:pt>
                <c:pt idx="3">
                  <c:v>0.33</c:v>
                </c:pt>
              </c:numCache>
            </c:numRef>
          </c:val>
          <c:extLst xmlns:c16r2="http://schemas.microsoft.com/office/drawing/2015/06/chart">
            <c:ext xmlns:c16="http://schemas.microsoft.com/office/drawing/2014/chart" uri="{C3380CC4-5D6E-409C-BE32-E72D297353CC}">
              <c16:uniqueId val="{00000001-CA9C-4C28-8921-7C191A536C91}"/>
            </c:ext>
          </c:extLst>
        </c:ser>
        <c:ser>
          <c:idx val="2"/>
          <c:order val="2"/>
          <c:tx>
            <c:strRef>
              <c:f>Sheet1!$D$1</c:f>
              <c:strCache>
                <c:ptCount val="1"/>
                <c:pt idx="0">
                  <c:v>Smwt. Conc.</c:v>
                </c:pt>
              </c:strCache>
            </c:strRef>
          </c:tx>
          <c:spPr>
            <a:solidFill>
              <a:schemeClr val="accent3"/>
            </a:solidFill>
            <a:ln>
              <a:noFill/>
            </a:ln>
          </c:spPr>
          <c:dLbls>
            <c:spPr>
              <a:noFill/>
              <a:ln>
                <a:noFill/>
              </a:ln>
              <a:effectLst/>
            </c:spPr>
            <c:txPr>
              <a:bodyPr wrap="square" lIns="38100" tIns="19050" rIns="38100" bIns="19050" anchor="ctr">
                <a:spAutoFit/>
              </a:bodyPr>
              <a:lstStyle/>
              <a:p>
                <a:pPr>
                  <a:defRPr sz="1600"/>
                </a:pPr>
                <a:endParaRPr lang="en-US"/>
              </a:p>
            </c:txPr>
            <c:showVal val="1"/>
            <c:extLst xmlns:c16r2="http://schemas.microsoft.com/office/drawing/2015/06/chart">
              <c:ext xmlns:c15="http://schemas.microsoft.com/office/drawing/2012/chart" uri="{CE6537A1-D6FC-4f65-9D91-7224C49458BB}">
                <c15:showLeaderLines val="1"/>
              </c:ext>
            </c:extLst>
          </c:dLbls>
          <c:cat>
            <c:strRef>
              <c:f>Sheet1!$A$2:$A$5</c:f>
              <c:strCache>
                <c:ptCount val="4"/>
                <c:pt idx="0">
                  <c:v>Nationally, more than one-third of incarcerated girls are victims of sexual abuse, and being locked-up often exacerbates their trauma</c:v>
                </c:pt>
                <c:pt idx="1">
                  <c:v>After three years, 74% of youth who were locked up in a state-run youth prison were re-arrested</c:v>
                </c:pt>
                <c:pt idx="2">
                  <c:v>In LA County alone, 30% of incarcerated girls are pregnant or have children on the outside</c:v>
                </c:pt>
                <c:pt idx="3">
                  <c:v>Around half of all youth who are incarcerated in California have unaddressed mental health needs</c:v>
                </c:pt>
              </c:strCache>
            </c:strRef>
          </c:cat>
          <c:val>
            <c:numRef>
              <c:f>Sheet1!$D$2:$D$5</c:f>
              <c:numCache>
                <c:formatCode>0%</c:formatCode>
                <c:ptCount val="4"/>
                <c:pt idx="0">
                  <c:v>0.15</c:v>
                </c:pt>
                <c:pt idx="1">
                  <c:v>0.16</c:v>
                </c:pt>
                <c:pt idx="2">
                  <c:v>0.17</c:v>
                </c:pt>
                <c:pt idx="3">
                  <c:v>0.16</c:v>
                </c:pt>
              </c:numCache>
            </c:numRef>
          </c:val>
          <c:extLst xmlns:c16r2="http://schemas.microsoft.com/office/drawing/2015/06/chart">
            <c:ext xmlns:c16="http://schemas.microsoft.com/office/drawing/2014/chart" uri="{C3380CC4-5D6E-409C-BE32-E72D297353CC}">
              <c16:uniqueId val="{00000002-CA9C-4C28-8921-7C191A536C91}"/>
            </c:ext>
          </c:extLst>
        </c:ser>
        <c:ser>
          <c:idx val="3"/>
          <c:order val="3"/>
          <c:tx>
            <c:strRef>
              <c:f>Sheet1!$E$1</c:f>
              <c:strCache>
                <c:ptCount val="1"/>
                <c:pt idx="0">
                  <c:v>Not Conc.</c:v>
                </c:pt>
              </c:strCache>
            </c:strRef>
          </c:tx>
          <c:spPr>
            <a:solidFill>
              <a:schemeClr val="accent1"/>
            </a:solidFill>
            <a:ln>
              <a:noFill/>
            </a:ln>
          </c:spPr>
          <c:dLbls>
            <c:dLbl>
              <c:idx val="2"/>
              <c:spPr>
                <a:noFill/>
                <a:ln>
                  <a:noFill/>
                </a:ln>
                <a:effectLst/>
              </c:spPr>
              <c:txPr>
                <a:bodyPr wrap="square" lIns="38100" tIns="19050" rIns="38100" bIns="19050" anchor="ctr">
                  <a:spAutoFit/>
                </a:bodyPr>
                <a:lstStyle/>
                <a:p>
                  <a:pPr>
                    <a:defRPr sz="9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00-508B-427D-A150-2F22D42A7D45}"/>
                </c:ext>
                <c:ext xmlns:c15="http://schemas.microsoft.com/office/drawing/2012/chart" uri="{CE6537A1-D6FC-4f65-9D91-7224C49458BB}"/>
              </c:extLst>
            </c:dLbl>
            <c:delete val="1"/>
            <c:extLst xmlns:c16r2="http://schemas.microsoft.com/office/drawing/2015/06/chart">
              <c:ext xmlns:c15="http://schemas.microsoft.com/office/drawing/2012/chart" uri="{CE6537A1-D6FC-4f65-9D91-7224C49458BB}">
                <c15:showLeaderLines val="1"/>
              </c:ext>
            </c:extLst>
          </c:dLbls>
          <c:cat>
            <c:strRef>
              <c:f>Sheet1!$A$2:$A$5</c:f>
              <c:strCache>
                <c:ptCount val="4"/>
                <c:pt idx="0">
                  <c:v>Nationally, more than one-third of incarcerated girls are victims of sexual abuse, and being locked-up often exacerbates their trauma</c:v>
                </c:pt>
                <c:pt idx="1">
                  <c:v>After three years, 74% of youth who were locked up in a state-run youth prison were re-arrested</c:v>
                </c:pt>
                <c:pt idx="2">
                  <c:v>In LA County alone, 30% of incarcerated girls are pregnant or have children on the outside</c:v>
                </c:pt>
                <c:pt idx="3">
                  <c:v>Around half of all youth who are incarcerated in California have unaddressed mental health needs</c:v>
                </c:pt>
              </c:strCache>
            </c:strRef>
          </c:cat>
          <c:val>
            <c:numRef>
              <c:f>Sheet1!$E$2:$E$5</c:f>
              <c:numCache>
                <c:formatCode>0%</c:formatCode>
                <c:ptCount val="4"/>
                <c:pt idx="0">
                  <c:v>0.03</c:v>
                </c:pt>
                <c:pt idx="1">
                  <c:v>0.04</c:v>
                </c:pt>
                <c:pt idx="2">
                  <c:v>0.05</c:v>
                </c:pt>
                <c:pt idx="3">
                  <c:v>0.03</c:v>
                </c:pt>
              </c:numCache>
            </c:numRef>
          </c:val>
          <c:extLst xmlns:c16r2="http://schemas.microsoft.com/office/drawing/2015/06/chart">
            <c:ext xmlns:c16="http://schemas.microsoft.com/office/drawing/2014/chart" uri="{C3380CC4-5D6E-409C-BE32-E72D297353CC}">
              <c16:uniqueId val="{00000003-CA9C-4C28-8921-7C191A536C91}"/>
            </c:ext>
          </c:extLst>
        </c:ser>
        <c:ser>
          <c:idx val="4"/>
          <c:order val="4"/>
          <c:tx>
            <c:strRef>
              <c:f>Sheet1!$F$1</c:f>
              <c:strCache>
                <c:ptCount val="1"/>
                <c:pt idx="0">
                  <c:v>Don't Bel.</c:v>
                </c:pt>
              </c:strCache>
            </c:strRef>
          </c:tx>
          <c:spPr>
            <a:solidFill>
              <a:schemeClr val="accent6"/>
            </a:solidFill>
          </c:spPr>
          <c:dLbls>
            <c:delete val="1"/>
          </c:dLbls>
          <c:cat>
            <c:strRef>
              <c:f>Sheet1!$A$2:$A$5</c:f>
              <c:strCache>
                <c:ptCount val="4"/>
                <c:pt idx="0">
                  <c:v>Nationally, more than one-third of incarcerated girls are victims of sexual abuse, and being locked-up often exacerbates their trauma</c:v>
                </c:pt>
                <c:pt idx="1">
                  <c:v>After three years, 74% of youth who were locked up in a state-run youth prison were re-arrested</c:v>
                </c:pt>
                <c:pt idx="2">
                  <c:v>In LA County alone, 30% of incarcerated girls are pregnant or have children on the outside</c:v>
                </c:pt>
                <c:pt idx="3">
                  <c:v>Around half of all youth who are incarcerated in California have unaddressed mental health needs</c:v>
                </c:pt>
              </c:strCache>
            </c:strRef>
          </c:cat>
          <c:val>
            <c:numRef>
              <c:f>Sheet1!$F$2:$F$5</c:f>
              <c:numCache>
                <c:formatCode>0%</c:formatCode>
                <c:ptCount val="4"/>
                <c:pt idx="0">
                  <c:v>0.02</c:v>
                </c:pt>
                <c:pt idx="1">
                  <c:v>0.02</c:v>
                </c:pt>
                <c:pt idx="2">
                  <c:v>0.01</c:v>
                </c:pt>
                <c:pt idx="3">
                  <c:v>0.04</c:v>
                </c:pt>
              </c:numCache>
            </c:numRef>
          </c:val>
          <c:extLst xmlns:c16r2="http://schemas.microsoft.com/office/drawing/2015/06/chart">
            <c:ext xmlns:c16="http://schemas.microsoft.com/office/drawing/2014/chart" uri="{C3380CC4-5D6E-409C-BE32-E72D297353CC}">
              <c16:uniqueId val="{00000000-C852-4DF1-9F21-CA123E2DA85F}"/>
            </c:ext>
          </c:extLst>
        </c:ser>
        <c:dLbls>
          <c:showVal val="1"/>
        </c:dLbls>
        <c:gapWidth val="30"/>
        <c:overlap val="100"/>
        <c:axId val="669654216"/>
        <c:axId val="669657768"/>
      </c:barChart>
      <c:catAx>
        <c:axId val="669654216"/>
        <c:scaling>
          <c:orientation val="maxMin"/>
        </c:scaling>
        <c:axPos val="l"/>
        <c:numFmt formatCode="General" sourceLinked="1"/>
        <c:majorTickMark val="none"/>
        <c:tickLblPos val="nextTo"/>
        <c:spPr>
          <a:ln>
            <a:noFill/>
          </a:ln>
        </c:spPr>
        <c:txPr>
          <a:bodyPr/>
          <a:lstStyle/>
          <a:p>
            <a:pPr algn="r">
              <a:lnSpc>
                <a:spcPts val="1700"/>
              </a:lnSpc>
              <a:defRPr sz="1600"/>
            </a:pPr>
            <a:endParaRPr lang="en-US"/>
          </a:p>
        </c:txPr>
        <c:crossAx val="669657768"/>
        <c:crosses val="autoZero"/>
        <c:auto val="1"/>
        <c:lblAlgn val="ctr"/>
        <c:lblOffset val="100"/>
      </c:catAx>
      <c:valAx>
        <c:axId val="669657768"/>
        <c:scaling>
          <c:orientation val="minMax"/>
          <c:max val="1.0"/>
          <c:min val="0.0"/>
        </c:scaling>
        <c:delete val="1"/>
        <c:axPos val="b"/>
        <c:numFmt formatCode="0%" sourceLinked="1"/>
        <c:tickLblPos val="nextTo"/>
        <c:crossAx val="669654216"/>
        <c:crosses val="max"/>
        <c:crossBetween val="between"/>
        <c:majorUnit val="0.2"/>
      </c:valAx>
    </c:plotArea>
    <c:legend>
      <c:legendPos val="t"/>
      <c:layout>
        <c:manualLayout>
          <c:xMode val="edge"/>
          <c:yMode val="edge"/>
          <c:x val="0.402696666464205"/>
          <c:y val="0.0114400035144214"/>
          <c:w val="0.569092793367347"/>
          <c:h val="0.062305727273861"/>
        </c:manualLayout>
      </c:layout>
      <c:txPr>
        <a:bodyPr/>
        <a:lstStyle/>
        <a:p>
          <a:pPr>
            <a:defRPr sz="1200"/>
          </a:pPr>
          <a:endParaRPr lang="en-US"/>
        </a:p>
      </c:txPr>
    </c:legend>
    <c:plotVisOnly val="1"/>
    <c:dispBlanksAs val="gap"/>
  </c:chart>
  <c:txPr>
    <a:bodyPr/>
    <a:lstStyle/>
    <a:p>
      <a:pPr>
        <a:defRPr sz="1800"/>
      </a:pPr>
      <a:endParaRPr lang="en-US"/>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495012419521183"/>
          <c:y val="0.0987969531085648"/>
          <c:w val="0.490950684688584"/>
          <c:h val="0.893159291149379"/>
        </c:manualLayout>
      </c:layout>
      <c:barChart>
        <c:barDir val="bar"/>
        <c:grouping val="percentStacked"/>
        <c:ser>
          <c:idx val="0"/>
          <c:order val="0"/>
          <c:tx>
            <c:strRef>
              <c:f>Sheet1!$B$1</c:f>
              <c:strCache>
                <c:ptCount val="1"/>
                <c:pt idx="0">
                  <c:v>Ext. Conc.</c:v>
                </c:pt>
              </c:strCache>
            </c:strRef>
          </c:tx>
          <c:spPr>
            <a:solidFill>
              <a:schemeClr val="accent4"/>
            </a:solidFill>
            <a:ln>
              <a:noFill/>
            </a:ln>
          </c:spPr>
          <c:dLbls>
            <c:spPr>
              <a:noFill/>
              <a:ln>
                <a:noFill/>
              </a:ln>
              <a:effectLst/>
            </c:spPr>
            <c:txPr>
              <a:bodyPr/>
              <a:lstStyle/>
              <a:p>
                <a:pPr>
                  <a:defRPr sz="1600">
                    <a:solidFill>
                      <a:schemeClr val="bg1"/>
                    </a:solidFill>
                  </a:defRPr>
                </a:pPr>
                <a:endParaRPr lang="en-US"/>
              </a:p>
            </c:txPr>
            <c:showVal val="1"/>
            <c:extLst xmlns:c16r2="http://schemas.microsoft.com/office/drawing/2015/06/chart">
              <c:ext xmlns:c15="http://schemas.microsoft.com/office/drawing/2012/chart" uri="{CE6537A1-D6FC-4f65-9D91-7224C49458BB}">
                <c15:showLeaderLines val="0"/>
              </c:ext>
            </c:extLst>
          </c:dLbls>
          <c:cat>
            <c:strRef>
              <c:f>Sheet1!$A$2:$A$5</c:f>
              <c:strCache>
                <c:ptCount val="4"/>
                <c:pt idx="0">
                  <c:v>Black and brown youth are more likely than their white peers to be incarcerated after being arrested, while white youth are more likely to receive informal probation and avoid getting locked up</c:v>
                </c:pt>
                <c:pt idx="1">
                  <c:v>It is common for incarcerated youth to experience violence and abuse while in youth prisons, and youth prisons do not have access to proper mental health care services to treat those affected by violence</c:v>
                </c:pt>
                <c:pt idx="2">
                  <c:v>Youth attend school while they are in prison, but more than 40% made no progress or lost ground in reading and math</c:v>
                </c:pt>
                <c:pt idx="3">
                  <c:v>Studies have shown that putting youth in prison increases the likelihood that they will be incarcerated as adults</c:v>
                </c:pt>
              </c:strCache>
            </c:strRef>
          </c:cat>
          <c:val>
            <c:numRef>
              <c:f>Sheet1!$B$2:$B$5</c:f>
              <c:numCache>
                <c:formatCode>0%</c:formatCode>
                <c:ptCount val="4"/>
                <c:pt idx="0">
                  <c:v>0.48</c:v>
                </c:pt>
                <c:pt idx="1">
                  <c:v>0.44</c:v>
                </c:pt>
                <c:pt idx="2">
                  <c:v>0.38</c:v>
                </c:pt>
                <c:pt idx="3">
                  <c:v>0.45</c:v>
                </c:pt>
              </c:numCache>
            </c:numRef>
          </c:val>
          <c:extLst xmlns:c16r2="http://schemas.microsoft.com/office/drawing/2015/06/chart">
            <c:ext xmlns:c16="http://schemas.microsoft.com/office/drawing/2014/chart" uri="{C3380CC4-5D6E-409C-BE32-E72D297353CC}">
              <c16:uniqueId val="{00000000-CA9C-4C28-8921-7C191A536C91}"/>
            </c:ext>
          </c:extLst>
        </c:ser>
        <c:ser>
          <c:idx val="1"/>
          <c:order val="1"/>
          <c:tx>
            <c:strRef>
              <c:f>Sheet1!$C$1</c:f>
              <c:strCache>
                <c:ptCount val="1"/>
                <c:pt idx="0">
                  <c:v>Very Conc.</c:v>
                </c:pt>
              </c:strCache>
            </c:strRef>
          </c:tx>
          <c:spPr>
            <a:solidFill>
              <a:schemeClr val="accent5"/>
            </a:solidFill>
            <a:ln w="9525">
              <a:noFill/>
            </a:ln>
          </c:spPr>
          <c:dLbls>
            <c:spPr>
              <a:noFill/>
              <a:ln>
                <a:noFill/>
              </a:ln>
              <a:effectLst/>
            </c:spPr>
            <c:txPr>
              <a:bodyPr wrap="square" lIns="38100" tIns="19050" rIns="38100" bIns="19050" anchor="ctr">
                <a:spAutoFit/>
              </a:bodyPr>
              <a:lstStyle/>
              <a:p>
                <a:pPr>
                  <a:defRPr sz="1600"/>
                </a:pPr>
                <a:endParaRPr lang="en-US"/>
              </a:p>
            </c:txPr>
            <c:showVal val="1"/>
            <c:extLst xmlns:c16r2="http://schemas.microsoft.com/office/drawing/2015/06/chart">
              <c:ext xmlns:c15="http://schemas.microsoft.com/office/drawing/2012/chart" uri="{CE6537A1-D6FC-4f65-9D91-7224C49458BB}">
                <c15:showLeaderLines val="1"/>
              </c:ext>
            </c:extLst>
          </c:dLbls>
          <c:cat>
            <c:strRef>
              <c:f>Sheet1!$A$2:$A$5</c:f>
              <c:strCache>
                <c:ptCount val="4"/>
                <c:pt idx="0">
                  <c:v>Black and brown youth are more likely than their white peers to be incarcerated after being arrested, while white youth are more likely to receive informal probation and avoid getting locked up</c:v>
                </c:pt>
                <c:pt idx="1">
                  <c:v>It is common for incarcerated youth to experience violence and abuse while in youth prisons, and youth prisons do not have access to proper mental health care services to treat those affected by violence</c:v>
                </c:pt>
                <c:pt idx="2">
                  <c:v>Youth attend school while they are in prison, but more than 40% made no progress or lost ground in reading and math</c:v>
                </c:pt>
                <c:pt idx="3">
                  <c:v>Studies have shown that putting youth in prison increases the likelihood that they will be incarcerated as adults</c:v>
                </c:pt>
              </c:strCache>
            </c:strRef>
          </c:cat>
          <c:val>
            <c:numRef>
              <c:f>Sheet1!$C$2:$C$5</c:f>
              <c:numCache>
                <c:formatCode>0%</c:formatCode>
                <c:ptCount val="4"/>
                <c:pt idx="0">
                  <c:v>0.27</c:v>
                </c:pt>
                <c:pt idx="1">
                  <c:v>0.31</c:v>
                </c:pt>
                <c:pt idx="2">
                  <c:v>0.37</c:v>
                </c:pt>
                <c:pt idx="3">
                  <c:v>0.29</c:v>
                </c:pt>
              </c:numCache>
            </c:numRef>
          </c:val>
          <c:extLst xmlns:c16r2="http://schemas.microsoft.com/office/drawing/2015/06/chart">
            <c:ext xmlns:c16="http://schemas.microsoft.com/office/drawing/2014/chart" uri="{C3380CC4-5D6E-409C-BE32-E72D297353CC}">
              <c16:uniqueId val="{00000001-CA9C-4C28-8921-7C191A536C91}"/>
            </c:ext>
          </c:extLst>
        </c:ser>
        <c:ser>
          <c:idx val="2"/>
          <c:order val="2"/>
          <c:tx>
            <c:strRef>
              <c:f>Sheet1!$D$1</c:f>
              <c:strCache>
                <c:ptCount val="1"/>
                <c:pt idx="0">
                  <c:v>Smwt. Conc.</c:v>
                </c:pt>
              </c:strCache>
            </c:strRef>
          </c:tx>
          <c:spPr>
            <a:solidFill>
              <a:schemeClr val="accent3"/>
            </a:solidFill>
            <a:ln>
              <a:noFill/>
            </a:ln>
          </c:spPr>
          <c:dLbls>
            <c:spPr>
              <a:noFill/>
              <a:ln>
                <a:noFill/>
              </a:ln>
              <a:effectLst/>
            </c:spPr>
            <c:txPr>
              <a:bodyPr wrap="square" lIns="38100" tIns="19050" rIns="38100" bIns="19050" anchor="ctr">
                <a:spAutoFit/>
              </a:bodyPr>
              <a:lstStyle/>
              <a:p>
                <a:pPr>
                  <a:defRPr sz="1600"/>
                </a:pPr>
                <a:endParaRPr lang="en-US"/>
              </a:p>
            </c:txPr>
            <c:showVal val="1"/>
            <c:extLst xmlns:c16r2="http://schemas.microsoft.com/office/drawing/2015/06/chart">
              <c:ext xmlns:c15="http://schemas.microsoft.com/office/drawing/2012/chart" uri="{CE6537A1-D6FC-4f65-9D91-7224C49458BB}">
                <c15:showLeaderLines val="1"/>
              </c:ext>
            </c:extLst>
          </c:dLbls>
          <c:cat>
            <c:strRef>
              <c:f>Sheet1!$A$2:$A$5</c:f>
              <c:strCache>
                <c:ptCount val="4"/>
                <c:pt idx="0">
                  <c:v>Black and brown youth are more likely than their white peers to be incarcerated after being arrested, while white youth are more likely to receive informal probation and avoid getting locked up</c:v>
                </c:pt>
                <c:pt idx="1">
                  <c:v>It is common for incarcerated youth to experience violence and abuse while in youth prisons, and youth prisons do not have access to proper mental health care services to treat those affected by violence</c:v>
                </c:pt>
                <c:pt idx="2">
                  <c:v>Youth attend school while they are in prison, but more than 40% made no progress or lost ground in reading and math</c:v>
                </c:pt>
                <c:pt idx="3">
                  <c:v>Studies have shown that putting youth in prison increases the likelihood that they will be incarcerated as adults</c:v>
                </c:pt>
              </c:strCache>
            </c:strRef>
          </c:cat>
          <c:val>
            <c:numRef>
              <c:f>Sheet1!$D$2:$D$5</c:f>
              <c:numCache>
                <c:formatCode>0%</c:formatCode>
                <c:ptCount val="4"/>
                <c:pt idx="0">
                  <c:v>0.15</c:v>
                </c:pt>
                <c:pt idx="1">
                  <c:v>0.19</c:v>
                </c:pt>
                <c:pt idx="2">
                  <c:v>0.17</c:v>
                </c:pt>
                <c:pt idx="3">
                  <c:v>0.18</c:v>
                </c:pt>
              </c:numCache>
            </c:numRef>
          </c:val>
          <c:extLst xmlns:c16r2="http://schemas.microsoft.com/office/drawing/2015/06/chart">
            <c:ext xmlns:c16="http://schemas.microsoft.com/office/drawing/2014/chart" uri="{C3380CC4-5D6E-409C-BE32-E72D297353CC}">
              <c16:uniqueId val="{00000002-CA9C-4C28-8921-7C191A536C91}"/>
            </c:ext>
          </c:extLst>
        </c:ser>
        <c:ser>
          <c:idx val="3"/>
          <c:order val="3"/>
          <c:tx>
            <c:strRef>
              <c:f>Sheet1!$E$1</c:f>
              <c:strCache>
                <c:ptCount val="1"/>
                <c:pt idx="0">
                  <c:v>Not Conc.</c:v>
                </c:pt>
              </c:strCache>
            </c:strRef>
          </c:tx>
          <c:spPr>
            <a:solidFill>
              <a:schemeClr val="accent1"/>
            </a:solidFill>
            <a:ln>
              <a:noFill/>
            </a:ln>
          </c:spPr>
          <c:dLbls>
            <c:dLbl>
              <c:idx val="1"/>
              <c:delete val="1"/>
              <c:extLst xmlns:c16r2="http://schemas.microsoft.com/office/drawing/2015/06/chart">
                <c:ext xmlns:c16="http://schemas.microsoft.com/office/drawing/2014/chart" uri="{C3380CC4-5D6E-409C-BE32-E72D297353CC}">
                  <c16:uniqueId val="{00000008-CA9C-4C28-8921-7C191A536C91}"/>
                </c:ext>
                <c:ext xmlns:c15="http://schemas.microsoft.com/office/drawing/2012/chart" uri="{CE6537A1-D6FC-4f65-9D91-7224C49458BB}"/>
              </c:extLst>
            </c:dLbl>
            <c:dLbl>
              <c:idx val="2"/>
              <c:spPr>
                <a:noFill/>
                <a:ln>
                  <a:noFill/>
                </a:ln>
                <a:effectLst/>
              </c:spPr>
              <c:txPr>
                <a:bodyPr wrap="square" lIns="38100" tIns="19050" rIns="38100" bIns="19050" anchor="ctr">
                  <a:spAutoFit/>
                </a:bodyPr>
                <a:lstStyle/>
                <a:p>
                  <a:pPr>
                    <a:defRPr sz="1050">
                      <a:solidFill>
                        <a:schemeClr val="bg1"/>
                      </a:solidFill>
                    </a:defRPr>
                  </a:pPr>
                  <a:endParaRPr lang="en-US"/>
                </a:p>
              </c:txPr>
            </c:dLbl>
            <c:spPr>
              <a:noFill/>
              <a:ln>
                <a:noFill/>
              </a:ln>
              <a:effectLst/>
            </c:spPr>
            <c:txPr>
              <a:bodyPr wrap="square" lIns="38100" tIns="19050" rIns="38100" bIns="19050" anchor="ctr">
                <a:spAutoFit/>
              </a:bodyPr>
              <a:lstStyle/>
              <a:p>
                <a:pPr>
                  <a:defRPr sz="1000">
                    <a:solidFill>
                      <a:schemeClr val="bg1"/>
                    </a:solidFill>
                  </a:defRPr>
                </a:pPr>
                <a:endParaRPr lang="en-US"/>
              </a:p>
            </c:txPr>
            <c:showVal val="1"/>
            <c:extLst xmlns:c16r2="http://schemas.microsoft.com/office/drawing/2015/06/chart">
              <c:ext xmlns:c15="http://schemas.microsoft.com/office/drawing/2012/chart" uri="{CE6537A1-D6FC-4f65-9D91-7224C49458BB}">
                <c15:showLeaderLines val="1"/>
              </c:ext>
            </c:extLst>
          </c:dLbls>
          <c:cat>
            <c:strRef>
              <c:f>Sheet1!$A$2:$A$5</c:f>
              <c:strCache>
                <c:ptCount val="4"/>
                <c:pt idx="0">
                  <c:v>Black and brown youth are more likely than their white peers to be incarcerated after being arrested, while white youth are more likely to receive informal probation and avoid getting locked up</c:v>
                </c:pt>
                <c:pt idx="1">
                  <c:v>It is common for incarcerated youth to experience violence and abuse while in youth prisons, and youth prisons do not have access to proper mental health care services to treat those affected by violence</c:v>
                </c:pt>
                <c:pt idx="2">
                  <c:v>Youth attend school while they are in prison, but more than 40% made no progress or lost ground in reading and math</c:v>
                </c:pt>
                <c:pt idx="3">
                  <c:v>Studies have shown that putting youth in prison increases the likelihood that they will be incarcerated as adults</c:v>
                </c:pt>
              </c:strCache>
            </c:strRef>
          </c:cat>
          <c:val>
            <c:numRef>
              <c:f>Sheet1!$E$2:$E$5</c:f>
              <c:numCache>
                <c:formatCode>0%</c:formatCode>
                <c:ptCount val="4"/>
                <c:pt idx="0">
                  <c:v>0.05</c:v>
                </c:pt>
                <c:pt idx="1">
                  <c:v>0.04</c:v>
                </c:pt>
                <c:pt idx="2">
                  <c:v>0.06</c:v>
                </c:pt>
                <c:pt idx="3">
                  <c:v>0.05</c:v>
                </c:pt>
              </c:numCache>
            </c:numRef>
          </c:val>
          <c:extLst xmlns:c16r2="http://schemas.microsoft.com/office/drawing/2015/06/chart">
            <c:ext xmlns:c16="http://schemas.microsoft.com/office/drawing/2014/chart" uri="{C3380CC4-5D6E-409C-BE32-E72D297353CC}">
              <c16:uniqueId val="{00000003-CA9C-4C28-8921-7C191A536C91}"/>
            </c:ext>
          </c:extLst>
        </c:ser>
        <c:ser>
          <c:idx val="4"/>
          <c:order val="4"/>
          <c:tx>
            <c:strRef>
              <c:f>Sheet1!$F$1</c:f>
              <c:strCache>
                <c:ptCount val="1"/>
                <c:pt idx="0">
                  <c:v>Don't Bel.</c:v>
                </c:pt>
              </c:strCache>
            </c:strRef>
          </c:tx>
          <c:spPr>
            <a:solidFill>
              <a:schemeClr val="accent6"/>
            </a:solidFill>
          </c:spPr>
          <c:dLbls>
            <c:dLbl>
              <c:idx val="0"/>
              <c:showVal val="1"/>
              <c:extLst xmlns:c16r2="http://schemas.microsoft.com/office/drawing/2015/06/chart">
                <c:ext xmlns:c16="http://schemas.microsoft.com/office/drawing/2014/chart" uri="{C3380CC4-5D6E-409C-BE32-E72D297353CC}">
                  <c16:uniqueId val="{00000000-754C-4B44-9BAE-C5A6359172B6}"/>
                </c:ext>
                <c:ext xmlns:c15="http://schemas.microsoft.com/office/drawing/2012/chart" uri="{CE6537A1-D6FC-4f65-9D91-7224C49458BB}"/>
              </c:extLst>
            </c:dLbl>
            <c:delete val="1"/>
            <c:extLst xmlns:c16r2="http://schemas.microsoft.com/office/drawing/2015/06/chart">
              <c:ext xmlns:c15="http://schemas.microsoft.com/office/drawing/2012/chart" uri="{CE6537A1-D6FC-4f65-9D91-7224C49458BB}">
                <c15:showLeaderLines val="1"/>
              </c:ext>
            </c:extLst>
          </c:dLbls>
          <c:cat>
            <c:strRef>
              <c:f>Sheet1!$A$2:$A$5</c:f>
              <c:strCache>
                <c:ptCount val="4"/>
                <c:pt idx="0">
                  <c:v>Black and brown youth are more likely than their white peers to be incarcerated after being arrested, while white youth are more likely to receive informal probation and avoid getting locked up</c:v>
                </c:pt>
                <c:pt idx="1">
                  <c:v>It is common for incarcerated youth to experience violence and abuse while in youth prisons, and youth prisons do not have access to proper mental health care services to treat those affected by violence</c:v>
                </c:pt>
                <c:pt idx="2">
                  <c:v>Youth attend school while they are in prison, but more than 40% made no progress or lost ground in reading and math</c:v>
                </c:pt>
                <c:pt idx="3">
                  <c:v>Studies have shown that putting youth in prison increases the likelihood that they will be incarcerated as adults</c:v>
                </c:pt>
              </c:strCache>
            </c:strRef>
          </c:cat>
          <c:val>
            <c:numRef>
              <c:f>Sheet1!$F$2:$F$5</c:f>
              <c:numCache>
                <c:formatCode>0%</c:formatCode>
                <c:ptCount val="4"/>
                <c:pt idx="0">
                  <c:v>0.05</c:v>
                </c:pt>
                <c:pt idx="1">
                  <c:v>0.03</c:v>
                </c:pt>
                <c:pt idx="2">
                  <c:v>0.03</c:v>
                </c:pt>
                <c:pt idx="3">
                  <c:v>0.03</c:v>
                </c:pt>
              </c:numCache>
            </c:numRef>
          </c:val>
          <c:extLst xmlns:c16r2="http://schemas.microsoft.com/office/drawing/2015/06/chart">
            <c:ext xmlns:c16="http://schemas.microsoft.com/office/drawing/2014/chart" uri="{C3380CC4-5D6E-409C-BE32-E72D297353CC}">
              <c16:uniqueId val="{00000000-C852-4DF1-9F21-CA123E2DA85F}"/>
            </c:ext>
          </c:extLst>
        </c:ser>
        <c:dLbls>
          <c:showVal val="1"/>
        </c:dLbls>
        <c:gapWidth val="30"/>
        <c:overlap val="100"/>
        <c:axId val="529434648"/>
        <c:axId val="529438296"/>
      </c:barChart>
      <c:catAx>
        <c:axId val="529434648"/>
        <c:scaling>
          <c:orientation val="maxMin"/>
        </c:scaling>
        <c:axPos val="l"/>
        <c:numFmt formatCode="General" sourceLinked="1"/>
        <c:majorTickMark val="none"/>
        <c:tickLblPos val="nextTo"/>
        <c:spPr>
          <a:ln>
            <a:noFill/>
          </a:ln>
        </c:spPr>
        <c:txPr>
          <a:bodyPr/>
          <a:lstStyle/>
          <a:p>
            <a:pPr algn="r">
              <a:lnSpc>
                <a:spcPts val="1400"/>
              </a:lnSpc>
              <a:defRPr sz="1600"/>
            </a:pPr>
            <a:endParaRPr lang="en-US"/>
          </a:p>
        </c:txPr>
        <c:crossAx val="529438296"/>
        <c:crosses val="autoZero"/>
        <c:auto val="1"/>
        <c:lblAlgn val="ctr"/>
        <c:lblOffset val="100"/>
      </c:catAx>
      <c:valAx>
        <c:axId val="529438296"/>
        <c:scaling>
          <c:orientation val="minMax"/>
          <c:max val="1.0"/>
          <c:min val="0.0"/>
        </c:scaling>
        <c:delete val="1"/>
        <c:axPos val="b"/>
        <c:numFmt formatCode="0%" sourceLinked="1"/>
        <c:tickLblPos val="nextTo"/>
        <c:crossAx val="529434648"/>
        <c:crosses val="max"/>
        <c:crossBetween val="between"/>
        <c:majorUnit val="0.2"/>
      </c:valAx>
    </c:plotArea>
    <c:legend>
      <c:legendPos val="t"/>
      <c:layout>
        <c:manualLayout>
          <c:xMode val="edge"/>
          <c:yMode val="edge"/>
          <c:x val="0.402696666464205"/>
          <c:y val="0.0114400035144214"/>
          <c:w val="0.569092793367347"/>
          <c:h val="0.062305727273861"/>
        </c:manualLayout>
      </c:layout>
      <c:txPr>
        <a:bodyPr/>
        <a:lstStyle/>
        <a:p>
          <a:pPr>
            <a:defRPr sz="1200"/>
          </a:pPr>
          <a:endParaRPr lang="en-US"/>
        </a:p>
      </c:txPr>
    </c:legend>
    <c:plotVisOnly val="1"/>
    <c:dispBlanksAs val="gap"/>
  </c:chart>
  <c:txPr>
    <a:bodyPr/>
    <a:lstStyle/>
    <a:p>
      <a:pPr>
        <a:defRPr sz="1800"/>
      </a:pPr>
      <a:endParaRPr lang="en-US"/>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495012419521183"/>
          <c:y val="0.0987969531085648"/>
          <c:w val="0.490950684688584"/>
          <c:h val="0.893159291149379"/>
        </c:manualLayout>
      </c:layout>
      <c:barChart>
        <c:barDir val="bar"/>
        <c:grouping val="percentStacked"/>
        <c:ser>
          <c:idx val="0"/>
          <c:order val="0"/>
          <c:tx>
            <c:strRef>
              <c:f>Sheet1!$B$1</c:f>
              <c:strCache>
                <c:ptCount val="1"/>
                <c:pt idx="0">
                  <c:v>Ext. Conc.</c:v>
                </c:pt>
              </c:strCache>
            </c:strRef>
          </c:tx>
          <c:spPr>
            <a:solidFill>
              <a:schemeClr val="accent4"/>
            </a:solidFill>
            <a:ln>
              <a:noFill/>
            </a:ln>
          </c:spPr>
          <c:dLbls>
            <c:spPr>
              <a:noFill/>
              <a:ln>
                <a:noFill/>
              </a:ln>
              <a:effectLst/>
            </c:spPr>
            <c:txPr>
              <a:bodyPr/>
              <a:lstStyle/>
              <a:p>
                <a:pPr>
                  <a:defRPr sz="1600">
                    <a:solidFill>
                      <a:schemeClr val="bg1"/>
                    </a:solidFill>
                  </a:defRPr>
                </a:pPr>
                <a:endParaRPr lang="en-US"/>
              </a:p>
            </c:txPr>
            <c:showVal val="1"/>
            <c:extLst xmlns:c16r2="http://schemas.microsoft.com/office/drawing/2015/06/chart">
              <c:ext xmlns:c15="http://schemas.microsoft.com/office/drawing/2012/chart" uri="{CE6537A1-D6FC-4f65-9D91-7224C49458BB}">
                <c15:showLeaderLines val="0"/>
              </c:ext>
            </c:extLst>
          </c:dLbls>
          <c:cat>
            <c:strRef>
              <c:f>Sheet1!$A$2:$A$5</c:f>
              <c:strCache>
                <c:ptCount val="4"/>
                <c:pt idx="0">
                  <c:v>One national study from 2005 found 13% of incarcerated youth had developmental disabilities, and 36% had learning disabilities</c:v>
                </c:pt>
                <c:pt idx="1">
                  <c:v>Most youth prisons in California are based on the adult prison model - large facilities built to control and punish occupants rather than support their health, education and rehabilitation</c:v>
                </c:pt>
                <c:pt idx="2">
                  <c:v>Youth prisons run by the state are spending more than $270,000 per youth per year</c:v>
                </c:pt>
                <c:pt idx="3">
                  <c:v>Youth prisons across the state are half-empty, but costs remain high because staff and building maintenance have not been reduced</c:v>
                </c:pt>
              </c:strCache>
            </c:strRef>
          </c:cat>
          <c:val>
            <c:numRef>
              <c:f>Sheet1!$B$2:$B$5</c:f>
              <c:numCache>
                <c:formatCode>0%</c:formatCode>
                <c:ptCount val="4"/>
                <c:pt idx="0">
                  <c:v>0.41</c:v>
                </c:pt>
                <c:pt idx="1">
                  <c:v>0.41</c:v>
                </c:pt>
                <c:pt idx="2">
                  <c:v>0.42</c:v>
                </c:pt>
                <c:pt idx="3">
                  <c:v>0.36</c:v>
                </c:pt>
              </c:numCache>
            </c:numRef>
          </c:val>
          <c:extLst xmlns:c16r2="http://schemas.microsoft.com/office/drawing/2015/06/chart">
            <c:ext xmlns:c16="http://schemas.microsoft.com/office/drawing/2014/chart" uri="{C3380CC4-5D6E-409C-BE32-E72D297353CC}">
              <c16:uniqueId val="{00000000-CA9C-4C28-8921-7C191A536C91}"/>
            </c:ext>
          </c:extLst>
        </c:ser>
        <c:ser>
          <c:idx val="1"/>
          <c:order val="1"/>
          <c:tx>
            <c:strRef>
              <c:f>Sheet1!$C$1</c:f>
              <c:strCache>
                <c:ptCount val="1"/>
                <c:pt idx="0">
                  <c:v>Very Conc.</c:v>
                </c:pt>
              </c:strCache>
            </c:strRef>
          </c:tx>
          <c:spPr>
            <a:solidFill>
              <a:schemeClr val="accent5"/>
            </a:solidFill>
            <a:ln w="9525">
              <a:noFill/>
            </a:ln>
          </c:spPr>
          <c:dLbls>
            <c:spPr>
              <a:noFill/>
              <a:ln>
                <a:noFill/>
              </a:ln>
              <a:effectLst/>
            </c:spPr>
            <c:txPr>
              <a:bodyPr wrap="square" lIns="38100" tIns="19050" rIns="38100" bIns="19050" anchor="ctr">
                <a:spAutoFit/>
              </a:bodyPr>
              <a:lstStyle/>
              <a:p>
                <a:pPr>
                  <a:defRPr sz="1600"/>
                </a:pPr>
                <a:endParaRPr lang="en-US"/>
              </a:p>
            </c:txPr>
            <c:showVal val="1"/>
            <c:extLst xmlns:c16r2="http://schemas.microsoft.com/office/drawing/2015/06/chart">
              <c:ext xmlns:c15="http://schemas.microsoft.com/office/drawing/2012/chart" uri="{CE6537A1-D6FC-4f65-9D91-7224C49458BB}">
                <c15:showLeaderLines val="1"/>
              </c:ext>
            </c:extLst>
          </c:dLbls>
          <c:cat>
            <c:strRef>
              <c:f>Sheet1!$A$2:$A$5</c:f>
              <c:strCache>
                <c:ptCount val="4"/>
                <c:pt idx="0">
                  <c:v>One national study from 2005 found 13% of incarcerated youth had developmental disabilities, and 36% had learning disabilities</c:v>
                </c:pt>
                <c:pt idx="1">
                  <c:v>Most youth prisons in California are based on the adult prison model - large facilities built to control and punish occupants rather than support their health, education and rehabilitation</c:v>
                </c:pt>
                <c:pt idx="2">
                  <c:v>Youth prisons run by the state are spending more than $270,000 per youth per year</c:v>
                </c:pt>
                <c:pt idx="3">
                  <c:v>Youth prisons across the state are half-empty, but costs remain high because staff and building maintenance have not been reduced</c:v>
                </c:pt>
              </c:strCache>
            </c:strRef>
          </c:cat>
          <c:val>
            <c:numRef>
              <c:f>Sheet1!$C$2:$C$5</c:f>
              <c:numCache>
                <c:formatCode>0%</c:formatCode>
                <c:ptCount val="4"/>
                <c:pt idx="0">
                  <c:v>0.31</c:v>
                </c:pt>
                <c:pt idx="1">
                  <c:v>0.3</c:v>
                </c:pt>
                <c:pt idx="2">
                  <c:v>0.27</c:v>
                </c:pt>
                <c:pt idx="3">
                  <c:v>0.34</c:v>
                </c:pt>
              </c:numCache>
            </c:numRef>
          </c:val>
          <c:extLst xmlns:c16r2="http://schemas.microsoft.com/office/drawing/2015/06/chart">
            <c:ext xmlns:c16="http://schemas.microsoft.com/office/drawing/2014/chart" uri="{C3380CC4-5D6E-409C-BE32-E72D297353CC}">
              <c16:uniqueId val="{00000001-CA9C-4C28-8921-7C191A536C91}"/>
            </c:ext>
          </c:extLst>
        </c:ser>
        <c:ser>
          <c:idx val="2"/>
          <c:order val="2"/>
          <c:tx>
            <c:strRef>
              <c:f>Sheet1!$D$1</c:f>
              <c:strCache>
                <c:ptCount val="1"/>
                <c:pt idx="0">
                  <c:v>Smwt. Conc.</c:v>
                </c:pt>
              </c:strCache>
            </c:strRef>
          </c:tx>
          <c:spPr>
            <a:solidFill>
              <a:schemeClr val="accent3"/>
            </a:solidFill>
            <a:ln>
              <a:noFill/>
            </a:ln>
          </c:spPr>
          <c:dLbls>
            <c:spPr>
              <a:noFill/>
              <a:ln>
                <a:noFill/>
              </a:ln>
              <a:effectLst/>
            </c:spPr>
            <c:txPr>
              <a:bodyPr wrap="square" lIns="38100" tIns="19050" rIns="38100" bIns="19050" anchor="ctr">
                <a:spAutoFit/>
              </a:bodyPr>
              <a:lstStyle/>
              <a:p>
                <a:pPr>
                  <a:defRPr sz="1600"/>
                </a:pPr>
                <a:endParaRPr lang="en-US"/>
              </a:p>
            </c:txPr>
            <c:showVal val="1"/>
            <c:extLst xmlns:c16r2="http://schemas.microsoft.com/office/drawing/2015/06/chart">
              <c:ext xmlns:c15="http://schemas.microsoft.com/office/drawing/2012/chart" uri="{CE6537A1-D6FC-4f65-9D91-7224C49458BB}">
                <c15:showLeaderLines val="1"/>
              </c:ext>
            </c:extLst>
          </c:dLbls>
          <c:cat>
            <c:strRef>
              <c:f>Sheet1!$A$2:$A$5</c:f>
              <c:strCache>
                <c:ptCount val="4"/>
                <c:pt idx="0">
                  <c:v>One national study from 2005 found 13% of incarcerated youth had developmental disabilities, and 36% had learning disabilities</c:v>
                </c:pt>
                <c:pt idx="1">
                  <c:v>Most youth prisons in California are based on the adult prison model - large facilities built to control and punish occupants rather than support their health, education and rehabilitation</c:v>
                </c:pt>
                <c:pt idx="2">
                  <c:v>Youth prisons run by the state are spending more than $270,000 per youth per year</c:v>
                </c:pt>
                <c:pt idx="3">
                  <c:v>Youth prisons across the state are half-empty, but costs remain high because staff and building maintenance have not been reduced</c:v>
                </c:pt>
              </c:strCache>
            </c:strRef>
          </c:cat>
          <c:val>
            <c:numRef>
              <c:f>Sheet1!$D$2:$D$5</c:f>
              <c:numCache>
                <c:formatCode>0%</c:formatCode>
                <c:ptCount val="4"/>
                <c:pt idx="0">
                  <c:v>0.2</c:v>
                </c:pt>
                <c:pt idx="1">
                  <c:v>0.21</c:v>
                </c:pt>
                <c:pt idx="2">
                  <c:v>0.22</c:v>
                </c:pt>
                <c:pt idx="3">
                  <c:v>0.21</c:v>
                </c:pt>
              </c:numCache>
            </c:numRef>
          </c:val>
          <c:extLst xmlns:c16r2="http://schemas.microsoft.com/office/drawing/2015/06/chart">
            <c:ext xmlns:c16="http://schemas.microsoft.com/office/drawing/2014/chart" uri="{C3380CC4-5D6E-409C-BE32-E72D297353CC}">
              <c16:uniqueId val="{00000002-CA9C-4C28-8921-7C191A536C91}"/>
            </c:ext>
          </c:extLst>
        </c:ser>
        <c:ser>
          <c:idx val="3"/>
          <c:order val="3"/>
          <c:tx>
            <c:strRef>
              <c:f>Sheet1!$E$1</c:f>
              <c:strCache>
                <c:ptCount val="1"/>
                <c:pt idx="0">
                  <c:v>Not Conc.</c:v>
                </c:pt>
              </c:strCache>
            </c:strRef>
          </c:tx>
          <c:spPr>
            <a:solidFill>
              <a:schemeClr val="accent1"/>
            </a:solidFill>
            <a:ln>
              <a:noFill/>
            </a:ln>
          </c:spPr>
          <c:dLbls>
            <c:dLbl>
              <c:idx val="0"/>
              <c:layout/>
              <c:spPr>
                <a:noFill/>
                <a:ln>
                  <a:noFill/>
                </a:ln>
                <a:effectLst/>
              </c:spPr>
              <c:txPr>
                <a:bodyPr wrap="square" lIns="38100" tIns="19050" rIns="38100" bIns="19050" anchor="ctr">
                  <a:spAutoFit/>
                </a:bodyPr>
                <a:lstStyle/>
                <a:p>
                  <a:pPr>
                    <a:defRPr sz="9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09-CA9C-4C28-8921-7C191A536C91}"/>
                </c:ext>
                <c:ext xmlns:c15="http://schemas.microsoft.com/office/drawing/2012/chart" uri="{CE6537A1-D6FC-4f65-9D91-7224C49458BB}"/>
              </c:extLst>
            </c:dLbl>
            <c:dLbl>
              <c:idx val="1"/>
              <c:layout/>
              <c:showVal val="1"/>
              <c:extLst xmlns:c16r2="http://schemas.microsoft.com/office/drawing/2015/06/chart">
                <c:ext xmlns:c16="http://schemas.microsoft.com/office/drawing/2014/chart" uri="{C3380CC4-5D6E-409C-BE32-E72D297353CC}">
                  <c16:uniqueId val="{00000008-CA9C-4C28-8921-7C191A536C91}"/>
                </c:ext>
                <c:ext xmlns:c15="http://schemas.microsoft.com/office/drawing/2012/chart" uri="{CE6537A1-D6FC-4f65-9D91-7224C49458BB}"/>
              </c:extLst>
            </c:dLbl>
            <c:delete val="1"/>
            <c:extLst xmlns:c16r2="http://schemas.microsoft.com/office/drawing/2015/06/chart">
              <c:ext xmlns:c15="http://schemas.microsoft.com/office/drawing/2012/chart" uri="{CE6537A1-D6FC-4f65-9D91-7224C49458BB}">
                <c15:showLeaderLines val="1"/>
              </c:ext>
            </c:extLst>
          </c:dLbls>
          <c:cat>
            <c:strRef>
              <c:f>Sheet1!$A$2:$A$5</c:f>
              <c:strCache>
                <c:ptCount val="4"/>
                <c:pt idx="0">
                  <c:v>One national study from 2005 found 13% of incarcerated youth had developmental disabilities, and 36% had learning disabilities</c:v>
                </c:pt>
                <c:pt idx="1">
                  <c:v>Most youth prisons in California are based on the adult prison model - large facilities built to control and punish occupants rather than support their health, education and rehabilitation</c:v>
                </c:pt>
                <c:pt idx="2">
                  <c:v>Youth prisons run by the state are spending more than $270,000 per youth per year</c:v>
                </c:pt>
                <c:pt idx="3">
                  <c:v>Youth prisons across the state are half-empty, but costs remain high because staff and building maintenance have not been reduced</c:v>
                </c:pt>
              </c:strCache>
            </c:strRef>
          </c:cat>
          <c:val>
            <c:numRef>
              <c:f>Sheet1!$E$2:$E$5</c:f>
              <c:numCache>
                <c:formatCode>0%</c:formatCode>
                <c:ptCount val="4"/>
                <c:pt idx="0">
                  <c:v>0.05</c:v>
                </c:pt>
                <c:pt idx="1">
                  <c:v>0.06</c:v>
                </c:pt>
                <c:pt idx="2">
                  <c:v>0.04</c:v>
                </c:pt>
                <c:pt idx="3">
                  <c:v>0.03</c:v>
                </c:pt>
              </c:numCache>
            </c:numRef>
          </c:val>
          <c:extLst xmlns:c16r2="http://schemas.microsoft.com/office/drawing/2015/06/chart">
            <c:ext xmlns:c16="http://schemas.microsoft.com/office/drawing/2014/chart" uri="{C3380CC4-5D6E-409C-BE32-E72D297353CC}">
              <c16:uniqueId val="{00000003-CA9C-4C28-8921-7C191A536C91}"/>
            </c:ext>
          </c:extLst>
        </c:ser>
        <c:ser>
          <c:idx val="4"/>
          <c:order val="4"/>
          <c:tx>
            <c:strRef>
              <c:f>Sheet1!$F$1</c:f>
              <c:strCache>
                <c:ptCount val="1"/>
                <c:pt idx="0">
                  <c:v>Don't Bel.</c:v>
                </c:pt>
              </c:strCache>
            </c:strRef>
          </c:tx>
          <c:spPr>
            <a:solidFill>
              <a:schemeClr val="accent6"/>
            </a:solidFill>
          </c:spPr>
          <c:dLbls>
            <c:dLbl>
              <c:idx val="0"/>
              <c:spPr>
                <a:noFill/>
                <a:ln>
                  <a:noFill/>
                </a:ln>
                <a:effectLst/>
              </c:spPr>
              <c:txPr>
                <a:bodyPr wrap="square" lIns="38100" tIns="19050" rIns="38100" bIns="19050" anchor="ctr">
                  <a:spAutoFit/>
                </a:bodyPr>
                <a:lstStyle/>
                <a:p>
                  <a:pPr>
                    <a:defRPr sz="1050"/>
                  </a:pPr>
                  <a:endParaRPr lang="en-US"/>
                </a:p>
              </c:txPr>
            </c:dLbl>
            <c:dLbl>
              <c:idx val="3"/>
              <c:layout/>
              <c:spPr>
                <a:noFill/>
                <a:ln>
                  <a:noFill/>
                </a:ln>
                <a:effectLst/>
              </c:spPr>
              <c:txPr>
                <a:bodyPr wrap="square" lIns="38100" tIns="19050" rIns="38100" bIns="19050" anchor="ctr">
                  <a:spAutoFit/>
                </a:bodyPr>
                <a:lstStyle/>
                <a:p>
                  <a:pPr>
                    <a:defRPr sz="900"/>
                  </a:pPr>
                  <a:endParaRPr lang="en-US"/>
                </a:p>
              </c:txPr>
              <c:showVal val="1"/>
              <c:extLst xmlns:c16r2="http://schemas.microsoft.com/office/drawing/2015/06/chart">
                <c:ext xmlns:c16="http://schemas.microsoft.com/office/drawing/2014/chart" uri="{C3380CC4-5D6E-409C-BE32-E72D297353CC}">
                  <c16:uniqueId val="{00000000-6447-4B27-A4CC-0498984A42C1}"/>
                </c:ext>
                <c:ext xmlns:c15="http://schemas.microsoft.com/office/drawing/2012/chart" uri="{CE6537A1-D6FC-4f65-9D91-7224C49458BB}"/>
              </c:extLst>
            </c:dLbl>
            <c:delete val="1"/>
            <c:extLst xmlns:c16r2="http://schemas.microsoft.com/office/drawing/2015/06/chart">
              <c:ext xmlns:c15="http://schemas.microsoft.com/office/drawing/2012/chart" uri="{CE6537A1-D6FC-4f65-9D91-7224C49458BB}">
                <c15:showLeaderLines val="1"/>
              </c:ext>
            </c:extLst>
          </c:dLbls>
          <c:cat>
            <c:strRef>
              <c:f>Sheet1!$A$2:$A$5</c:f>
              <c:strCache>
                <c:ptCount val="4"/>
                <c:pt idx="0">
                  <c:v>One national study from 2005 found 13% of incarcerated youth had developmental disabilities, and 36% had learning disabilities</c:v>
                </c:pt>
                <c:pt idx="1">
                  <c:v>Most youth prisons in California are based on the adult prison model - large facilities built to control and punish occupants rather than support their health, education and rehabilitation</c:v>
                </c:pt>
                <c:pt idx="2">
                  <c:v>Youth prisons run by the state are spending more than $270,000 per youth per year</c:v>
                </c:pt>
                <c:pt idx="3">
                  <c:v>Youth prisons across the state are half-empty, but costs remain high because staff and building maintenance have not been reduced</c:v>
                </c:pt>
              </c:strCache>
            </c:strRef>
          </c:cat>
          <c:val>
            <c:numRef>
              <c:f>Sheet1!$F$2:$F$5</c:f>
              <c:numCache>
                <c:formatCode>0%</c:formatCode>
                <c:ptCount val="4"/>
                <c:pt idx="0">
                  <c:v>0.03</c:v>
                </c:pt>
                <c:pt idx="1">
                  <c:v>0.03</c:v>
                </c:pt>
                <c:pt idx="2">
                  <c:v>0.04</c:v>
                </c:pt>
                <c:pt idx="3">
                  <c:v>0.05</c:v>
                </c:pt>
              </c:numCache>
            </c:numRef>
          </c:val>
          <c:extLst xmlns:c16r2="http://schemas.microsoft.com/office/drawing/2015/06/chart">
            <c:ext xmlns:c16="http://schemas.microsoft.com/office/drawing/2014/chart" uri="{C3380CC4-5D6E-409C-BE32-E72D297353CC}">
              <c16:uniqueId val="{00000000-C852-4DF1-9F21-CA123E2DA85F}"/>
            </c:ext>
          </c:extLst>
        </c:ser>
        <c:dLbls>
          <c:showVal val="1"/>
        </c:dLbls>
        <c:gapWidth val="30"/>
        <c:overlap val="100"/>
        <c:axId val="352278472"/>
        <c:axId val="352269960"/>
      </c:barChart>
      <c:catAx>
        <c:axId val="352278472"/>
        <c:scaling>
          <c:orientation val="maxMin"/>
        </c:scaling>
        <c:axPos val="l"/>
        <c:numFmt formatCode="General" sourceLinked="1"/>
        <c:majorTickMark val="none"/>
        <c:tickLblPos val="nextTo"/>
        <c:spPr>
          <a:ln>
            <a:noFill/>
          </a:ln>
        </c:spPr>
        <c:txPr>
          <a:bodyPr/>
          <a:lstStyle/>
          <a:p>
            <a:pPr algn="r">
              <a:lnSpc>
                <a:spcPts val="1600"/>
              </a:lnSpc>
              <a:defRPr sz="1600"/>
            </a:pPr>
            <a:endParaRPr lang="en-US"/>
          </a:p>
        </c:txPr>
        <c:crossAx val="352269960"/>
        <c:crosses val="autoZero"/>
        <c:auto val="1"/>
        <c:lblAlgn val="ctr"/>
        <c:lblOffset val="100"/>
      </c:catAx>
      <c:valAx>
        <c:axId val="352269960"/>
        <c:scaling>
          <c:orientation val="minMax"/>
          <c:max val="1.0"/>
          <c:min val="0.0"/>
        </c:scaling>
        <c:delete val="1"/>
        <c:axPos val="b"/>
        <c:numFmt formatCode="0%" sourceLinked="1"/>
        <c:tickLblPos val="nextTo"/>
        <c:crossAx val="352278472"/>
        <c:crosses val="max"/>
        <c:crossBetween val="between"/>
        <c:majorUnit val="0.2"/>
      </c:valAx>
    </c:plotArea>
    <c:legend>
      <c:legendPos val="t"/>
      <c:layout>
        <c:manualLayout>
          <c:xMode val="edge"/>
          <c:yMode val="edge"/>
          <c:x val="0.402696666464205"/>
          <c:y val="0.0114400035144214"/>
          <c:w val="0.569092793367347"/>
          <c:h val="0.062305727273861"/>
        </c:manualLayout>
      </c:layout>
      <c:txPr>
        <a:bodyPr/>
        <a:lstStyle/>
        <a:p>
          <a:pPr>
            <a:defRPr sz="1200"/>
          </a:pPr>
          <a:endParaRPr lang="en-US"/>
        </a:p>
      </c:txPr>
    </c:legend>
    <c:plotVisOnly val="1"/>
    <c:dispBlanksAs val="gap"/>
  </c:chart>
  <c:txPr>
    <a:bodyPr/>
    <a:lstStyle/>
    <a:p>
      <a:pPr>
        <a:defRPr sz="1800"/>
      </a:pPr>
      <a:endParaRPr lang="en-US"/>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399103852850664"/>
          <c:y val="0.0987969531085648"/>
          <c:w val="0.569227050939423"/>
          <c:h val="0.893159291149379"/>
        </c:manualLayout>
      </c:layout>
      <c:barChart>
        <c:barDir val="bar"/>
        <c:grouping val="percentStacked"/>
        <c:ser>
          <c:idx val="0"/>
          <c:order val="0"/>
          <c:tx>
            <c:strRef>
              <c:f>Sheet1!$B$1</c:f>
              <c:strCache>
                <c:ptCount val="1"/>
                <c:pt idx="0">
                  <c:v>Strng. Supp.</c:v>
                </c:pt>
              </c:strCache>
            </c:strRef>
          </c:tx>
          <c:spPr>
            <a:solidFill>
              <a:schemeClr val="accent1"/>
            </a:solidFill>
            <a:ln>
              <a:noFill/>
            </a:ln>
          </c:spPr>
          <c:dLbls>
            <c:spPr>
              <a:noFill/>
              <a:ln>
                <a:noFill/>
              </a:ln>
              <a:effectLst/>
            </c:spPr>
            <c:txPr>
              <a:bodyPr/>
              <a:lstStyle/>
              <a:p>
                <a:pPr>
                  <a:defRPr sz="1600">
                    <a:solidFill>
                      <a:schemeClr val="bg1"/>
                    </a:solidFill>
                  </a:defRPr>
                </a:pPr>
                <a:endParaRPr lang="en-US"/>
              </a:p>
            </c:txPr>
            <c:showVal val="1"/>
            <c:extLst xmlns:c16r2="http://schemas.microsoft.com/office/drawing/2015/06/chart">
              <c:ext xmlns:c15="http://schemas.microsoft.com/office/drawing/2012/chart" uri="{CE6537A1-D6FC-4f65-9D91-7224C49458BB}">
                <c15:showLeaderLines val="0"/>
              </c:ext>
            </c:extLst>
          </c:dLbls>
          <c:cat>
            <c:strRef>
              <c:f>Sheet1!$A$2:$A$4</c:f>
              <c:strCache>
                <c:ptCount val="3"/>
                <c:pt idx="0">
                  <c:v>Providing restorative justice services which require youth who have committed a crime to take responsibility for any wrongdoing and to make it right with the victim</c:v>
                </c:pt>
                <c:pt idx="1">
                  <c:v>Preventing the need for youth incarceration by investing in after-school programs, sports, arts, and mental health services that keep youth out of trouble</c:v>
                </c:pt>
                <c:pt idx="2">
                  <c:v>All agencies that work with young people should be trained in understanding the impact of trauma and be knowledgeable about youth brain development</c:v>
                </c:pt>
              </c:strCache>
            </c:strRef>
          </c:cat>
          <c:val>
            <c:numRef>
              <c:f>Sheet1!$B$2:$B$4</c:f>
              <c:numCache>
                <c:formatCode>0%</c:formatCode>
                <c:ptCount val="3"/>
                <c:pt idx="0">
                  <c:v>0.52</c:v>
                </c:pt>
                <c:pt idx="1">
                  <c:v>0.52</c:v>
                </c:pt>
                <c:pt idx="2">
                  <c:v>0.51</c:v>
                </c:pt>
              </c:numCache>
            </c:numRef>
          </c:val>
          <c:extLst xmlns:c16r2="http://schemas.microsoft.com/office/drawing/2015/06/chart">
            <c:ext xmlns:c16="http://schemas.microsoft.com/office/drawing/2014/chart" uri="{C3380CC4-5D6E-409C-BE32-E72D297353CC}">
              <c16:uniqueId val="{00000000-CA9C-4C28-8921-7C191A536C91}"/>
            </c:ext>
          </c:extLst>
        </c:ser>
        <c:ser>
          <c:idx val="1"/>
          <c:order val="1"/>
          <c:tx>
            <c:strRef>
              <c:f>Sheet1!$C$1</c:f>
              <c:strCache>
                <c:ptCount val="1"/>
                <c:pt idx="0">
                  <c:v>Smwt. Supp.</c:v>
                </c:pt>
              </c:strCache>
            </c:strRef>
          </c:tx>
          <c:spPr>
            <a:solidFill>
              <a:schemeClr val="accent3"/>
            </a:solidFill>
            <a:ln w="9525">
              <a:noFill/>
            </a:ln>
          </c:spPr>
          <c:dLbls>
            <c:spPr>
              <a:noFill/>
              <a:ln>
                <a:noFill/>
              </a:ln>
              <a:effectLst/>
            </c:spPr>
            <c:txPr>
              <a:bodyPr wrap="square" lIns="38100" tIns="19050" rIns="38100" bIns="19050" anchor="ctr">
                <a:spAutoFit/>
              </a:bodyPr>
              <a:lstStyle/>
              <a:p>
                <a:pPr>
                  <a:defRPr sz="1600"/>
                </a:pPr>
                <a:endParaRPr lang="en-US"/>
              </a:p>
            </c:txPr>
            <c:showVal val="1"/>
            <c:extLst xmlns:c16r2="http://schemas.microsoft.com/office/drawing/2015/06/chart">
              <c:ext xmlns:c15="http://schemas.microsoft.com/office/drawing/2012/chart" uri="{CE6537A1-D6FC-4f65-9D91-7224C49458BB}">
                <c15:showLeaderLines val="1"/>
              </c:ext>
            </c:extLst>
          </c:dLbls>
          <c:cat>
            <c:strRef>
              <c:f>Sheet1!$A$2:$A$4</c:f>
              <c:strCache>
                <c:ptCount val="3"/>
                <c:pt idx="0">
                  <c:v>Providing restorative justice services which require youth who have committed a crime to take responsibility for any wrongdoing and to make it right with the victim</c:v>
                </c:pt>
                <c:pt idx="1">
                  <c:v>Preventing the need for youth incarceration by investing in after-school programs, sports, arts, and mental health services that keep youth out of trouble</c:v>
                </c:pt>
                <c:pt idx="2">
                  <c:v>All agencies that work with young people should be trained in understanding the impact of trauma and be knowledgeable about youth brain development</c:v>
                </c:pt>
              </c:strCache>
            </c:strRef>
          </c:cat>
          <c:val>
            <c:numRef>
              <c:f>Sheet1!$C$2:$C$4</c:f>
              <c:numCache>
                <c:formatCode>0%</c:formatCode>
                <c:ptCount val="3"/>
                <c:pt idx="0">
                  <c:v>0.38</c:v>
                </c:pt>
                <c:pt idx="1">
                  <c:v>0.35</c:v>
                </c:pt>
                <c:pt idx="2">
                  <c:v>0.38</c:v>
                </c:pt>
              </c:numCache>
            </c:numRef>
          </c:val>
          <c:extLst xmlns:c16r2="http://schemas.microsoft.com/office/drawing/2015/06/chart">
            <c:ext xmlns:c16="http://schemas.microsoft.com/office/drawing/2014/chart" uri="{C3380CC4-5D6E-409C-BE32-E72D297353CC}">
              <c16:uniqueId val="{00000001-CA9C-4C28-8921-7C191A536C91}"/>
            </c:ext>
          </c:extLst>
        </c:ser>
        <c:ser>
          <c:idx val="2"/>
          <c:order val="2"/>
          <c:tx>
            <c:strRef>
              <c:f>Sheet1!$D$1</c:f>
              <c:strCache>
                <c:ptCount val="1"/>
                <c:pt idx="0">
                  <c:v>Smwt. Opp.</c:v>
                </c:pt>
              </c:strCache>
            </c:strRef>
          </c:tx>
          <c:spPr>
            <a:solidFill>
              <a:schemeClr val="accent5"/>
            </a:solidFill>
            <a:ln>
              <a:noFill/>
            </a:ln>
          </c:spPr>
          <c:dLbls>
            <c:dLbl>
              <c:idx val="0"/>
              <c:spPr>
                <a:noFill/>
                <a:ln>
                  <a:noFill/>
                </a:ln>
                <a:effectLst/>
              </c:spPr>
              <c:txPr>
                <a:bodyPr wrap="square" lIns="38100" tIns="19050" rIns="38100" bIns="19050" anchor="ctr">
                  <a:spAutoFit/>
                </a:bodyPr>
                <a:lstStyle/>
                <a:p>
                  <a:pPr>
                    <a:defRPr sz="1400"/>
                  </a:pPr>
                  <a:endParaRPr lang="en-US"/>
                </a:p>
              </c:txPr>
            </c:dLbl>
            <c:spPr>
              <a:noFill/>
              <a:ln>
                <a:noFill/>
              </a:ln>
              <a:effectLst/>
            </c:spPr>
            <c:txPr>
              <a:bodyPr wrap="square" lIns="38100" tIns="19050" rIns="38100" bIns="19050" anchor="ctr">
                <a:spAutoFit/>
              </a:bodyPr>
              <a:lstStyle/>
              <a:p>
                <a:pPr>
                  <a:defRPr sz="1600"/>
                </a:pPr>
                <a:endParaRPr lang="en-US"/>
              </a:p>
            </c:txPr>
            <c:showVal val="1"/>
            <c:extLst xmlns:c16r2="http://schemas.microsoft.com/office/drawing/2015/06/chart">
              <c:ext xmlns:c15="http://schemas.microsoft.com/office/drawing/2012/chart" uri="{CE6537A1-D6FC-4f65-9D91-7224C49458BB}">
                <c15:showLeaderLines val="1"/>
              </c:ext>
            </c:extLst>
          </c:dLbls>
          <c:cat>
            <c:strRef>
              <c:f>Sheet1!$A$2:$A$4</c:f>
              <c:strCache>
                <c:ptCount val="3"/>
                <c:pt idx="0">
                  <c:v>Providing restorative justice services which require youth who have committed a crime to take responsibility for any wrongdoing and to make it right with the victim</c:v>
                </c:pt>
                <c:pt idx="1">
                  <c:v>Preventing the need for youth incarceration by investing in after-school programs, sports, arts, and mental health services that keep youth out of trouble</c:v>
                </c:pt>
                <c:pt idx="2">
                  <c:v>All agencies that work with young people should be trained in understanding the impact of trauma and be knowledgeable about youth brain development</c:v>
                </c:pt>
              </c:strCache>
            </c:strRef>
          </c:cat>
          <c:val>
            <c:numRef>
              <c:f>Sheet1!$D$2:$D$4</c:f>
              <c:numCache>
                <c:formatCode>0%</c:formatCode>
                <c:ptCount val="3"/>
                <c:pt idx="0">
                  <c:v>0.07</c:v>
                </c:pt>
                <c:pt idx="1">
                  <c:v>0.09</c:v>
                </c:pt>
                <c:pt idx="2">
                  <c:v>0.08</c:v>
                </c:pt>
              </c:numCache>
            </c:numRef>
          </c:val>
          <c:extLst xmlns:c16r2="http://schemas.microsoft.com/office/drawing/2015/06/chart">
            <c:ext xmlns:c16="http://schemas.microsoft.com/office/drawing/2014/chart" uri="{C3380CC4-5D6E-409C-BE32-E72D297353CC}">
              <c16:uniqueId val="{00000002-CA9C-4C28-8921-7C191A536C91}"/>
            </c:ext>
          </c:extLst>
        </c:ser>
        <c:ser>
          <c:idx val="3"/>
          <c:order val="3"/>
          <c:tx>
            <c:strRef>
              <c:f>Sheet1!$E$1</c:f>
              <c:strCache>
                <c:ptCount val="1"/>
                <c:pt idx="0">
                  <c:v>Strng. Opp.</c:v>
                </c:pt>
              </c:strCache>
            </c:strRef>
          </c:tx>
          <c:spPr>
            <a:solidFill>
              <a:schemeClr val="accent4"/>
            </a:solidFill>
            <a:ln>
              <a:noFill/>
            </a:ln>
          </c:spPr>
          <c:dLbls>
            <c:delete val="1"/>
          </c:dLbls>
          <c:cat>
            <c:strRef>
              <c:f>Sheet1!$A$2:$A$4</c:f>
              <c:strCache>
                <c:ptCount val="3"/>
                <c:pt idx="0">
                  <c:v>Providing restorative justice services which require youth who have committed a crime to take responsibility for any wrongdoing and to make it right with the victim</c:v>
                </c:pt>
                <c:pt idx="1">
                  <c:v>Preventing the need for youth incarceration by investing in after-school programs, sports, arts, and mental health services that keep youth out of trouble</c:v>
                </c:pt>
                <c:pt idx="2">
                  <c:v>All agencies that work with young people should be trained in understanding the impact of trauma and be knowledgeable about youth brain development</c:v>
                </c:pt>
              </c:strCache>
            </c:strRef>
          </c:cat>
          <c:val>
            <c:numRef>
              <c:f>Sheet1!$E$2:$E$4</c:f>
              <c:numCache>
                <c:formatCode>0%</c:formatCode>
                <c:ptCount val="3"/>
                <c:pt idx="0">
                  <c:v>0.03</c:v>
                </c:pt>
                <c:pt idx="1">
                  <c:v>0.03</c:v>
                </c:pt>
                <c:pt idx="2">
                  <c:v>0.03</c:v>
                </c:pt>
              </c:numCache>
            </c:numRef>
          </c:val>
          <c:extLst xmlns:c16r2="http://schemas.microsoft.com/office/drawing/2015/06/chart">
            <c:ext xmlns:c16="http://schemas.microsoft.com/office/drawing/2014/chart" uri="{C3380CC4-5D6E-409C-BE32-E72D297353CC}">
              <c16:uniqueId val="{00000003-CA9C-4C28-8921-7C191A536C91}"/>
            </c:ext>
          </c:extLst>
        </c:ser>
        <c:dLbls>
          <c:showVal val="1"/>
        </c:dLbls>
        <c:gapWidth val="30"/>
        <c:overlap val="100"/>
        <c:axId val="349639432"/>
        <c:axId val="349625848"/>
      </c:barChart>
      <c:catAx>
        <c:axId val="349639432"/>
        <c:scaling>
          <c:orientation val="maxMin"/>
        </c:scaling>
        <c:axPos val="l"/>
        <c:numFmt formatCode="General" sourceLinked="1"/>
        <c:majorTickMark val="none"/>
        <c:tickLblPos val="nextTo"/>
        <c:spPr>
          <a:ln>
            <a:noFill/>
          </a:ln>
        </c:spPr>
        <c:txPr>
          <a:bodyPr/>
          <a:lstStyle/>
          <a:p>
            <a:pPr algn="r">
              <a:lnSpc>
                <a:spcPts val="1500"/>
              </a:lnSpc>
              <a:defRPr sz="1600"/>
            </a:pPr>
            <a:endParaRPr lang="en-US"/>
          </a:p>
        </c:txPr>
        <c:crossAx val="349625848"/>
        <c:crosses val="autoZero"/>
        <c:auto val="1"/>
        <c:lblAlgn val="ctr"/>
        <c:lblOffset val="100"/>
      </c:catAx>
      <c:valAx>
        <c:axId val="349625848"/>
        <c:scaling>
          <c:orientation val="minMax"/>
          <c:max val="1.0"/>
          <c:min val="0.0"/>
        </c:scaling>
        <c:delete val="1"/>
        <c:axPos val="b"/>
        <c:numFmt formatCode="0%" sourceLinked="1"/>
        <c:tickLblPos val="nextTo"/>
        <c:crossAx val="349639432"/>
        <c:crosses val="max"/>
        <c:crossBetween val="between"/>
        <c:majorUnit val="0.2"/>
      </c:valAx>
    </c:plotArea>
    <c:legend>
      <c:legendPos val="t"/>
      <c:layout>
        <c:manualLayout>
          <c:xMode val="edge"/>
          <c:yMode val="edge"/>
          <c:x val="0.402696666464205"/>
          <c:y val="0.0114400035144214"/>
          <c:w val="0.569092793367347"/>
          <c:h val="0.062305727273861"/>
        </c:manualLayout>
      </c:layout>
      <c:txPr>
        <a:bodyPr/>
        <a:lstStyle/>
        <a:p>
          <a:pPr>
            <a:defRPr sz="1200"/>
          </a:pPr>
          <a:endParaRPr lang="en-US"/>
        </a:p>
      </c:txPr>
    </c:legend>
    <c:plotVisOnly val="1"/>
    <c:dispBlanksAs val="gap"/>
  </c:chart>
  <c:txPr>
    <a:bodyPr/>
    <a:lstStyle/>
    <a:p>
      <a:pPr>
        <a:defRPr sz="1800"/>
      </a:pPr>
      <a:endParaRPr lang="en-US"/>
    </a:p>
  </c:tx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455350309766764"/>
          <c:y val="0.0987969489871386"/>
          <c:w val="0.517801718901846"/>
          <c:h val="0.893159291149379"/>
        </c:manualLayout>
      </c:layout>
      <c:barChart>
        <c:barDir val="bar"/>
        <c:grouping val="percentStacked"/>
        <c:ser>
          <c:idx val="0"/>
          <c:order val="0"/>
          <c:tx>
            <c:strRef>
              <c:f>Sheet1!$B$1</c:f>
              <c:strCache>
                <c:ptCount val="1"/>
                <c:pt idx="0">
                  <c:v>Strng. Supp.</c:v>
                </c:pt>
              </c:strCache>
            </c:strRef>
          </c:tx>
          <c:spPr>
            <a:solidFill>
              <a:schemeClr val="accent1"/>
            </a:solidFill>
            <a:ln>
              <a:noFill/>
            </a:ln>
          </c:spPr>
          <c:dLbls>
            <c:spPr>
              <a:noFill/>
              <a:ln>
                <a:noFill/>
              </a:ln>
              <a:effectLst/>
            </c:spPr>
            <c:txPr>
              <a:bodyPr/>
              <a:lstStyle/>
              <a:p>
                <a:pPr>
                  <a:defRPr sz="1600">
                    <a:solidFill>
                      <a:schemeClr val="bg1"/>
                    </a:solidFill>
                  </a:defRPr>
                </a:pPr>
                <a:endParaRPr lang="en-US"/>
              </a:p>
            </c:txPr>
            <c:showVal val="1"/>
            <c:extLst xmlns:c16r2="http://schemas.microsoft.com/office/drawing/2015/06/chart">
              <c:ext xmlns:c15="http://schemas.microsoft.com/office/drawing/2012/chart" uri="{CE6537A1-D6FC-4f65-9D91-7224C49458BB}">
                <c15:showLeaderLines val="0"/>
              </c:ext>
            </c:extLst>
          </c:dLbls>
          <c:cat>
            <c:strRef>
              <c:f>Sheet1!$A$2:$A$4</c:f>
              <c:strCache>
                <c:ptCount val="3"/>
                <c:pt idx="0">
                  <c:v>Changing the law so certain types of youth misbehavior, such as shoplifting and alcohol possession, are handled through community-based programs instead of incarceration</c:v>
                </c:pt>
                <c:pt idx="1">
                  <c:v>Every California county should have a program that assesses young people at the time of arrest and makes every effort to direct them to community-based programs instead of locking them up</c:v>
                </c:pt>
                <c:pt idx="2">
                  <c:v>Offering solutions for young people who have gotten into trouble in their communities, so they are held accountable, without being taken away from their families and their education</c:v>
                </c:pt>
              </c:strCache>
            </c:strRef>
          </c:cat>
          <c:val>
            <c:numRef>
              <c:f>Sheet1!$B$2:$B$4</c:f>
              <c:numCache>
                <c:formatCode>0%</c:formatCode>
                <c:ptCount val="3"/>
                <c:pt idx="0">
                  <c:v>0.48</c:v>
                </c:pt>
                <c:pt idx="1">
                  <c:v>0.46</c:v>
                </c:pt>
                <c:pt idx="2">
                  <c:v>0.43</c:v>
                </c:pt>
              </c:numCache>
            </c:numRef>
          </c:val>
          <c:extLst xmlns:c16r2="http://schemas.microsoft.com/office/drawing/2015/06/chart">
            <c:ext xmlns:c16="http://schemas.microsoft.com/office/drawing/2014/chart" uri="{C3380CC4-5D6E-409C-BE32-E72D297353CC}">
              <c16:uniqueId val="{00000000-CA9C-4C28-8921-7C191A536C91}"/>
            </c:ext>
          </c:extLst>
        </c:ser>
        <c:ser>
          <c:idx val="1"/>
          <c:order val="1"/>
          <c:tx>
            <c:strRef>
              <c:f>Sheet1!$C$1</c:f>
              <c:strCache>
                <c:ptCount val="1"/>
                <c:pt idx="0">
                  <c:v>Smwt. Supp.</c:v>
                </c:pt>
              </c:strCache>
            </c:strRef>
          </c:tx>
          <c:spPr>
            <a:solidFill>
              <a:schemeClr val="accent3"/>
            </a:solidFill>
            <a:ln w="9525">
              <a:noFill/>
            </a:ln>
          </c:spPr>
          <c:dLbls>
            <c:spPr>
              <a:noFill/>
              <a:ln>
                <a:noFill/>
              </a:ln>
              <a:effectLst/>
            </c:spPr>
            <c:txPr>
              <a:bodyPr wrap="square" lIns="38100" tIns="19050" rIns="38100" bIns="19050" anchor="ctr">
                <a:spAutoFit/>
              </a:bodyPr>
              <a:lstStyle/>
              <a:p>
                <a:pPr>
                  <a:defRPr sz="1600"/>
                </a:pPr>
                <a:endParaRPr lang="en-US"/>
              </a:p>
            </c:txPr>
            <c:showVal val="1"/>
            <c:extLst xmlns:c16r2="http://schemas.microsoft.com/office/drawing/2015/06/chart">
              <c:ext xmlns:c15="http://schemas.microsoft.com/office/drawing/2012/chart" uri="{CE6537A1-D6FC-4f65-9D91-7224C49458BB}">
                <c15:showLeaderLines val="1"/>
              </c:ext>
            </c:extLst>
          </c:dLbls>
          <c:cat>
            <c:strRef>
              <c:f>Sheet1!$A$2:$A$4</c:f>
              <c:strCache>
                <c:ptCount val="3"/>
                <c:pt idx="0">
                  <c:v>Changing the law so certain types of youth misbehavior, such as shoplifting and alcohol possession, are handled through community-based programs instead of incarceration</c:v>
                </c:pt>
                <c:pt idx="1">
                  <c:v>Every California county should have a program that assesses young people at the time of arrest and makes every effort to direct them to community-based programs instead of locking them up</c:v>
                </c:pt>
                <c:pt idx="2">
                  <c:v>Offering solutions for young people who have gotten into trouble in their communities, so they are held accountable, without being taken away from their families and their education</c:v>
                </c:pt>
              </c:strCache>
            </c:strRef>
          </c:cat>
          <c:val>
            <c:numRef>
              <c:f>Sheet1!$C$2:$C$4</c:f>
              <c:numCache>
                <c:formatCode>0%</c:formatCode>
                <c:ptCount val="3"/>
                <c:pt idx="0">
                  <c:v>0.38</c:v>
                </c:pt>
                <c:pt idx="1">
                  <c:v>0.4</c:v>
                </c:pt>
                <c:pt idx="2">
                  <c:v>0.41</c:v>
                </c:pt>
              </c:numCache>
            </c:numRef>
          </c:val>
          <c:extLst xmlns:c16r2="http://schemas.microsoft.com/office/drawing/2015/06/chart">
            <c:ext xmlns:c16="http://schemas.microsoft.com/office/drawing/2014/chart" uri="{C3380CC4-5D6E-409C-BE32-E72D297353CC}">
              <c16:uniqueId val="{00000001-CA9C-4C28-8921-7C191A536C91}"/>
            </c:ext>
          </c:extLst>
        </c:ser>
        <c:ser>
          <c:idx val="2"/>
          <c:order val="2"/>
          <c:tx>
            <c:strRef>
              <c:f>Sheet1!$D$1</c:f>
              <c:strCache>
                <c:ptCount val="1"/>
                <c:pt idx="0">
                  <c:v>Smwt. Opp.</c:v>
                </c:pt>
              </c:strCache>
            </c:strRef>
          </c:tx>
          <c:spPr>
            <a:solidFill>
              <a:schemeClr val="accent5"/>
            </a:solidFill>
            <a:ln>
              <a:noFill/>
            </a:ln>
          </c:spPr>
          <c:dLbls>
            <c:dLbl>
              <c:idx val="0"/>
              <c:spPr>
                <a:noFill/>
                <a:ln>
                  <a:noFill/>
                </a:ln>
                <a:effectLst/>
              </c:spPr>
              <c:txPr>
                <a:bodyPr wrap="square" lIns="38100" tIns="19050" rIns="38100" bIns="19050" anchor="ctr">
                  <a:spAutoFit/>
                </a:bodyPr>
                <a:lstStyle/>
                <a:p>
                  <a:pPr>
                    <a:defRPr sz="1400"/>
                  </a:pPr>
                  <a:endParaRPr lang="en-US"/>
                </a:p>
              </c:txPr>
            </c:dLbl>
            <c:dLbl>
              <c:idx val="1"/>
              <c:spPr>
                <a:noFill/>
                <a:ln>
                  <a:noFill/>
                </a:ln>
                <a:effectLst/>
              </c:spPr>
              <c:txPr>
                <a:bodyPr wrap="square" lIns="38100" tIns="19050" rIns="38100" bIns="19050" anchor="ctr">
                  <a:spAutoFit/>
                </a:bodyPr>
                <a:lstStyle/>
                <a:p>
                  <a:pPr>
                    <a:defRPr sz="1400"/>
                  </a:pPr>
                  <a:endParaRPr lang="en-US"/>
                </a:p>
              </c:txPr>
            </c:dLbl>
            <c:spPr>
              <a:noFill/>
              <a:ln>
                <a:noFill/>
              </a:ln>
              <a:effectLst/>
            </c:spPr>
            <c:txPr>
              <a:bodyPr wrap="square" lIns="38100" tIns="19050" rIns="38100" bIns="19050" anchor="ctr">
                <a:spAutoFit/>
              </a:bodyPr>
              <a:lstStyle/>
              <a:p>
                <a:pPr>
                  <a:defRPr sz="1600"/>
                </a:pPr>
                <a:endParaRPr lang="en-US"/>
              </a:p>
            </c:txPr>
            <c:showVal val="1"/>
            <c:extLst xmlns:c16r2="http://schemas.microsoft.com/office/drawing/2015/06/chart">
              <c:ext xmlns:c15="http://schemas.microsoft.com/office/drawing/2012/chart" uri="{CE6537A1-D6FC-4f65-9D91-7224C49458BB}">
                <c15:showLeaderLines val="1"/>
              </c:ext>
            </c:extLst>
          </c:dLbls>
          <c:cat>
            <c:strRef>
              <c:f>Sheet1!$A$2:$A$4</c:f>
              <c:strCache>
                <c:ptCount val="3"/>
                <c:pt idx="0">
                  <c:v>Changing the law so certain types of youth misbehavior, such as shoplifting and alcohol possession, are handled through community-based programs instead of incarceration</c:v>
                </c:pt>
                <c:pt idx="1">
                  <c:v>Every California county should have a program that assesses young people at the time of arrest and makes every effort to direct them to community-based programs instead of locking them up</c:v>
                </c:pt>
                <c:pt idx="2">
                  <c:v>Offering solutions for young people who have gotten into trouble in their communities, so they are held accountable, without being taken away from their families and their education</c:v>
                </c:pt>
              </c:strCache>
            </c:strRef>
          </c:cat>
          <c:val>
            <c:numRef>
              <c:f>Sheet1!$D$2:$D$4</c:f>
              <c:numCache>
                <c:formatCode>0%</c:formatCode>
                <c:ptCount val="3"/>
                <c:pt idx="0">
                  <c:v>0.1</c:v>
                </c:pt>
                <c:pt idx="1">
                  <c:v>0.1</c:v>
                </c:pt>
                <c:pt idx="2">
                  <c:v>0.11</c:v>
                </c:pt>
              </c:numCache>
            </c:numRef>
          </c:val>
          <c:extLst xmlns:c16r2="http://schemas.microsoft.com/office/drawing/2015/06/chart">
            <c:ext xmlns:c16="http://schemas.microsoft.com/office/drawing/2014/chart" uri="{C3380CC4-5D6E-409C-BE32-E72D297353CC}">
              <c16:uniqueId val="{00000002-CA9C-4C28-8921-7C191A536C91}"/>
            </c:ext>
          </c:extLst>
        </c:ser>
        <c:ser>
          <c:idx val="3"/>
          <c:order val="3"/>
          <c:tx>
            <c:strRef>
              <c:f>Sheet1!$E$1</c:f>
              <c:strCache>
                <c:ptCount val="1"/>
                <c:pt idx="0">
                  <c:v>Strng. Opp.</c:v>
                </c:pt>
              </c:strCache>
            </c:strRef>
          </c:tx>
          <c:spPr>
            <a:solidFill>
              <a:schemeClr val="accent4"/>
            </a:solidFill>
            <a:ln>
              <a:noFill/>
            </a:ln>
          </c:spPr>
          <c:dLbls>
            <c:dLbl>
              <c:idx val="2"/>
              <c:layout/>
              <c:spPr>
                <a:noFill/>
                <a:ln>
                  <a:noFill/>
                </a:ln>
                <a:effectLst/>
              </c:spPr>
              <c:txPr>
                <a:bodyPr wrap="square" lIns="38100" tIns="19050" rIns="38100" bIns="19050" anchor="ctr">
                  <a:spAutoFit/>
                </a:bodyPr>
                <a:lstStyle/>
                <a:p>
                  <a:pPr>
                    <a:defRPr sz="105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00-508B-427D-A150-2F22D42A7D45}"/>
                </c:ext>
                <c:ext xmlns:c15="http://schemas.microsoft.com/office/drawing/2012/chart" uri="{CE6537A1-D6FC-4f65-9D91-7224C49458BB}"/>
              </c:extLst>
            </c:dLbl>
            <c:dLbl>
              <c:idx val="3"/>
              <c:spPr>
                <a:noFill/>
                <a:ln>
                  <a:noFill/>
                </a:ln>
                <a:effectLst/>
              </c:spPr>
              <c:txPr>
                <a:bodyPr wrap="square" lIns="38100" tIns="19050" rIns="38100" bIns="19050" anchor="ctr">
                  <a:spAutoFit/>
                </a:bodyPr>
                <a:lstStyle/>
                <a:p>
                  <a:pPr>
                    <a:defRPr sz="14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00-2CBC-44B9-855C-E867CDDE1999}"/>
                </c:ext>
                <c:ext xmlns:c15="http://schemas.microsoft.com/office/drawing/2012/chart" uri="{CE6537A1-D6FC-4f65-9D91-7224C49458BB}"/>
              </c:extLst>
            </c:dLbl>
            <c:delete val="1"/>
            <c:extLst xmlns:c16r2="http://schemas.microsoft.com/office/drawing/2015/06/chart">
              <c:ext xmlns:c15="http://schemas.microsoft.com/office/drawing/2012/chart" uri="{CE6537A1-D6FC-4f65-9D91-7224C49458BB}">
                <c15:showLeaderLines val="1"/>
              </c:ext>
            </c:extLst>
          </c:dLbls>
          <c:cat>
            <c:strRef>
              <c:f>Sheet1!$A$2:$A$4</c:f>
              <c:strCache>
                <c:ptCount val="3"/>
                <c:pt idx="0">
                  <c:v>Changing the law so certain types of youth misbehavior, such as shoplifting and alcohol possession, are handled through community-based programs instead of incarceration</c:v>
                </c:pt>
                <c:pt idx="1">
                  <c:v>Every California county should have a program that assesses young people at the time of arrest and makes every effort to direct them to community-based programs instead of locking them up</c:v>
                </c:pt>
                <c:pt idx="2">
                  <c:v>Offering solutions for young people who have gotten into trouble in their communities, so they are held accountable, without being taken away from their families and their education</c:v>
                </c:pt>
              </c:strCache>
            </c:strRef>
          </c:cat>
          <c:val>
            <c:numRef>
              <c:f>Sheet1!$E$2:$E$4</c:f>
              <c:numCache>
                <c:formatCode>0%</c:formatCode>
                <c:ptCount val="3"/>
                <c:pt idx="0">
                  <c:v>0.04</c:v>
                </c:pt>
                <c:pt idx="1">
                  <c:v>0.04</c:v>
                </c:pt>
                <c:pt idx="2">
                  <c:v>0.05</c:v>
                </c:pt>
              </c:numCache>
            </c:numRef>
          </c:val>
          <c:extLst xmlns:c16r2="http://schemas.microsoft.com/office/drawing/2015/06/chart">
            <c:ext xmlns:c16="http://schemas.microsoft.com/office/drawing/2014/chart" uri="{C3380CC4-5D6E-409C-BE32-E72D297353CC}">
              <c16:uniqueId val="{00000003-CA9C-4C28-8921-7C191A536C91}"/>
            </c:ext>
          </c:extLst>
        </c:ser>
        <c:dLbls>
          <c:showVal val="1"/>
        </c:dLbls>
        <c:gapWidth val="30"/>
        <c:overlap val="100"/>
        <c:axId val="304256904"/>
        <c:axId val="304288904"/>
      </c:barChart>
      <c:catAx>
        <c:axId val="304256904"/>
        <c:scaling>
          <c:orientation val="maxMin"/>
        </c:scaling>
        <c:axPos val="l"/>
        <c:numFmt formatCode="General" sourceLinked="1"/>
        <c:majorTickMark val="none"/>
        <c:tickLblPos val="nextTo"/>
        <c:spPr>
          <a:ln>
            <a:noFill/>
          </a:ln>
        </c:spPr>
        <c:txPr>
          <a:bodyPr/>
          <a:lstStyle/>
          <a:p>
            <a:pPr algn="r">
              <a:lnSpc>
                <a:spcPts val="1500"/>
              </a:lnSpc>
              <a:defRPr sz="1500"/>
            </a:pPr>
            <a:endParaRPr lang="en-US"/>
          </a:p>
        </c:txPr>
        <c:crossAx val="304288904"/>
        <c:crosses val="autoZero"/>
        <c:auto val="1"/>
        <c:lblAlgn val="ctr"/>
        <c:lblOffset val="100"/>
      </c:catAx>
      <c:valAx>
        <c:axId val="304288904"/>
        <c:scaling>
          <c:orientation val="minMax"/>
          <c:max val="1.0"/>
          <c:min val="0.0"/>
        </c:scaling>
        <c:delete val="1"/>
        <c:axPos val="b"/>
        <c:numFmt formatCode="0%" sourceLinked="1"/>
        <c:tickLblPos val="nextTo"/>
        <c:crossAx val="304256904"/>
        <c:crosses val="max"/>
        <c:crossBetween val="between"/>
        <c:majorUnit val="0.2"/>
      </c:valAx>
    </c:plotArea>
    <c:legend>
      <c:legendPos val="t"/>
      <c:layout>
        <c:manualLayout>
          <c:xMode val="edge"/>
          <c:yMode val="edge"/>
          <c:x val="0.402696666464205"/>
          <c:y val="0.0114400035144214"/>
          <c:w val="0.569092793367347"/>
          <c:h val="0.062305727273861"/>
        </c:manualLayout>
      </c:layout>
      <c:txPr>
        <a:bodyPr/>
        <a:lstStyle/>
        <a:p>
          <a:pPr>
            <a:defRPr sz="1200"/>
          </a:pPr>
          <a:endParaRPr lang="en-US"/>
        </a:p>
      </c:txPr>
    </c:legend>
    <c:plotVisOnly val="1"/>
    <c:dispBlanksAs val="gap"/>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0948723485885731"/>
          <c:y val="0.0"/>
          <c:w val="0.860867456700632"/>
          <c:h val="0.951224222968882"/>
        </c:manualLayout>
      </c:layout>
      <c:pieChart>
        <c:varyColors val="1"/>
        <c:ser>
          <c:idx val="0"/>
          <c:order val="0"/>
          <c:tx>
            <c:strRef>
              <c:f>Sheet1!$B$1</c:f>
              <c:strCache>
                <c:ptCount val="1"/>
                <c:pt idx="0">
                  <c:v>Column2</c:v>
                </c:pt>
              </c:strCache>
            </c:strRef>
          </c:tx>
          <c:spPr>
            <a:solidFill>
              <a:schemeClr val="accent4"/>
            </a:solidFill>
            <a:ln>
              <a:noFill/>
            </a:ln>
          </c:spPr>
          <c:dPt>
            <c:idx val="0"/>
            <c:spPr>
              <a:solidFill>
                <a:schemeClr val="accent1"/>
              </a:solidFill>
              <a:ln>
                <a:noFill/>
              </a:ln>
            </c:spPr>
            <c:extLst xmlns:c16r2="http://schemas.microsoft.com/office/drawing/2015/06/chart">
              <c:ext xmlns:c16="http://schemas.microsoft.com/office/drawing/2014/chart" uri="{C3380CC4-5D6E-409C-BE32-E72D297353CC}">
                <c16:uniqueId val="{00000001-C290-461D-BFC2-DA5DCA81E951}"/>
              </c:ext>
            </c:extLst>
          </c:dPt>
          <c:dPt>
            <c:idx val="1"/>
            <c:extLst xmlns:c16r2="http://schemas.microsoft.com/office/drawing/2015/06/chart">
              <c:ext xmlns:c16="http://schemas.microsoft.com/office/drawing/2014/chart" uri="{C3380CC4-5D6E-409C-BE32-E72D297353CC}">
                <c16:uniqueId val="{00000002-C290-461D-BFC2-DA5DCA81E951}"/>
              </c:ext>
            </c:extLst>
          </c:dPt>
          <c:dPt>
            <c:idx val="2"/>
            <c:spPr>
              <a:solidFill>
                <a:schemeClr val="accent6"/>
              </a:solidFill>
              <a:ln>
                <a:noFill/>
              </a:ln>
            </c:spPr>
            <c:extLst xmlns:c16r2="http://schemas.microsoft.com/office/drawing/2015/06/chart">
              <c:ext xmlns:c16="http://schemas.microsoft.com/office/drawing/2014/chart" uri="{C3380CC4-5D6E-409C-BE32-E72D297353CC}">
                <c16:uniqueId val="{00000004-C290-461D-BFC2-DA5DCA81E951}"/>
              </c:ext>
            </c:extLst>
          </c:dPt>
          <c:dLbls>
            <c:dLbl>
              <c:idx val="0"/>
              <c:layout/>
              <c:dLblPos val="ctr"/>
              <c:showVal val="1"/>
              <c:showCatName val="1"/>
              <c:extLst xmlns:c16r2="http://schemas.microsoft.com/office/drawing/2015/06/chart">
                <c:ext xmlns:c16="http://schemas.microsoft.com/office/drawing/2014/chart" uri="{C3380CC4-5D6E-409C-BE32-E72D297353CC}">
                  <c16:uniqueId val="{00000001-C290-461D-BFC2-DA5DCA81E951}"/>
                </c:ext>
                <c:ext xmlns:c15="http://schemas.microsoft.com/office/drawing/2012/chart" uri="{CE6537A1-D6FC-4f65-9D91-7224C49458BB}"/>
              </c:extLst>
            </c:dLbl>
            <c:dLbl>
              <c:idx val="1"/>
              <c:layout>
                <c:manualLayout>
                  <c:x val="-0.173238415829275"/>
                  <c:y val="0.147139149579581"/>
                </c:manualLayout>
              </c:layout>
              <c:dLblPos val="bestFit"/>
              <c:showVal val="1"/>
              <c:showCatName val="1"/>
              <c:separator>
</c:separator>
              <c:extLst xmlns:c16r2="http://schemas.microsoft.com/office/drawing/2015/06/chart">
                <c:ext xmlns:c16="http://schemas.microsoft.com/office/drawing/2014/chart" uri="{C3380CC4-5D6E-409C-BE32-E72D297353CC}">
                  <c16:uniqueId val="{00000002-C290-461D-BFC2-DA5DCA81E951}"/>
                </c:ext>
                <c:ext xmlns:c15="http://schemas.microsoft.com/office/drawing/2012/chart" uri="{CE6537A1-D6FC-4f65-9D91-7224C49458BB}"/>
              </c:extLst>
            </c:dLbl>
            <c:dLbl>
              <c:idx val="2"/>
              <c:layout/>
              <c:spPr>
                <a:noFill/>
                <a:ln>
                  <a:noFill/>
                </a:ln>
                <a:effectLst/>
              </c:spPr>
              <c:txPr>
                <a:bodyPr wrap="square" lIns="38100" tIns="19050" rIns="38100" bIns="19050" anchor="ctr">
                  <a:spAutoFit/>
                </a:bodyPr>
                <a:lstStyle/>
                <a:p>
                  <a:pPr>
                    <a:defRPr sz="1800">
                      <a:solidFill>
                        <a:schemeClr val="tx1"/>
                      </a:solidFill>
                    </a:defRPr>
                  </a:pPr>
                  <a:endParaRPr lang="en-US"/>
                </a:p>
              </c:txPr>
              <c:showVal val="1"/>
              <c:showCatName val="1"/>
              <c:extLst xmlns:c16r2="http://schemas.microsoft.com/office/drawing/2015/06/chart">
                <c:ext xmlns:c16="http://schemas.microsoft.com/office/drawing/2014/chart" uri="{C3380CC4-5D6E-409C-BE32-E72D297353CC}">
                  <c16:uniqueId val="{00000004-C290-461D-BFC2-DA5DCA81E951}"/>
                </c:ext>
                <c:ext xmlns:c15="http://schemas.microsoft.com/office/drawing/2012/chart" uri="{CE6537A1-D6FC-4f65-9D91-7224C49458BB}"/>
              </c:extLst>
            </c:dLbl>
            <c:dLbl>
              <c:idx val="3"/>
              <c:layout>
                <c:manualLayout>
                  <c:x val="-0.0634674640762537"/>
                  <c:y val="-0.112290343399698"/>
                </c:manualLayout>
              </c:layout>
              <c:dLblPos val="bestFit"/>
              <c:showVal val="1"/>
              <c:showCatName val="1"/>
              <c:separator>
</c:separator>
              <c:extLst xmlns:c16r2="http://schemas.microsoft.com/office/drawing/2015/06/chart">
                <c:ext xmlns:c16="http://schemas.microsoft.com/office/drawing/2014/chart" uri="{C3380CC4-5D6E-409C-BE32-E72D297353CC}">
                  <c16:uniqueId val="{00000006-C290-461D-BFC2-DA5DCA81E951}"/>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sz="1800">
                    <a:solidFill>
                      <a:schemeClr val="bg1"/>
                    </a:solidFill>
                  </a:defRPr>
                </a:pPr>
                <a:endParaRPr lang="en-US"/>
              </a:p>
            </c:txPr>
            <c:dLblPos val="ctr"/>
            <c:showVal val="1"/>
            <c:showCatName val="1"/>
            <c:separator>
</c:separator>
            <c:showLeaderLines val="1"/>
            <c:extLst xmlns:c16r2="http://schemas.microsoft.com/office/drawing/2015/06/chart">
              <c:ext xmlns:c15="http://schemas.microsoft.com/office/drawing/2012/chart" uri="{CE6537A1-D6FC-4f65-9D91-7224C49458BB}"/>
            </c:extLst>
          </c:dLbls>
          <c:cat>
            <c:strRef>
              <c:f>Sheet1!$A$2:$A$4</c:f>
              <c:strCache>
                <c:ptCount val="3"/>
                <c:pt idx="0">
                  <c:v>Yes</c:v>
                </c:pt>
                <c:pt idx="1">
                  <c:v>No</c:v>
                </c:pt>
                <c:pt idx="2">
                  <c:v>Don’t know</c:v>
                </c:pt>
              </c:strCache>
            </c:strRef>
          </c:cat>
          <c:val>
            <c:numRef>
              <c:f>Sheet1!$B$2:$B$4</c:f>
              <c:numCache>
                <c:formatCode>0%</c:formatCode>
                <c:ptCount val="3"/>
                <c:pt idx="0">
                  <c:v>0.68</c:v>
                </c:pt>
                <c:pt idx="1">
                  <c:v>0.23</c:v>
                </c:pt>
                <c:pt idx="2">
                  <c:v>0.09</c:v>
                </c:pt>
              </c:numCache>
            </c:numRef>
          </c:val>
          <c:extLst xmlns:c16r2="http://schemas.microsoft.com/office/drawing/2015/06/chart">
            <c:ext xmlns:c16="http://schemas.microsoft.com/office/drawing/2014/chart" uri="{C3380CC4-5D6E-409C-BE32-E72D297353CC}">
              <c16:uniqueId val="{00000007-C290-461D-BFC2-DA5DCA81E951}"/>
            </c:ext>
          </c:extLst>
        </c:ser>
        <c:dLbls/>
        <c:firstSliceAng val="138"/>
      </c:pieChart>
      <c:spPr>
        <a:ln>
          <a:noFill/>
        </a:ln>
      </c:spPr>
    </c:plotArea>
    <c:plotVisOnly val="1"/>
    <c:dispBlanksAs val="zero"/>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355713680200745"/>
          <c:y val="0.0987969531085648"/>
          <c:w val="0.612617127188508"/>
          <c:h val="0.841260316100609"/>
        </c:manualLayout>
      </c:layout>
      <c:barChart>
        <c:barDir val="bar"/>
        <c:grouping val="percentStacked"/>
        <c:ser>
          <c:idx val="0"/>
          <c:order val="0"/>
          <c:tx>
            <c:strRef>
              <c:f>Sheet1!$B$1</c:f>
              <c:strCache>
                <c:ptCount val="1"/>
                <c:pt idx="0">
                  <c:v>Ext. Impt.</c:v>
                </c:pt>
              </c:strCache>
            </c:strRef>
          </c:tx>
          <c:spPr>
            <a:solidFill>
              <a:schemeClr val="accent1"/>
            </a:solidFill>
            <a:ln>
              <a:noFill/>
            </a:ln>
          </c:spPr>
          <c:dLbls>
            <c:spPr>
              <a:noFill/>
              <a:ln>
                <a:noFill/>
              </a:ln>
              <a:effectLst/>
            </c:spPr>
            <c:txPr>
              <a:bodyPr/>
              <a:lstStyle/>
              <a:p>
                <a:pPr>
                  <a:defRPr sz="1600">
                    <a:solidFill>
                      <a:schemeClr val="bg1"/>
                    </a:solidFill>
                  </a:defRPr>
                </a:pPr>
                <a:endParaRPr lang="en-US"/>
              </a:p>
            </c:txPr>
            <c:showVal val="1"/>
            <c:extLst xmlns:c16r2="http://schemas.microsoft.com/office/drawing/2015/06/chart">
              <c:ext xmlns:c15="http://schemas.microsoft.com/office/drawing/2012/chart" uri="{CE6537A1-D6FC-4f65-9D91-7224C49458BB}">
                <c15:showLeaderLines val="0"/>
              </c:ext>
            </c:extLst>
          </c:dLbls>
          <c:cat>
            <c:strRef>
              <c:f>Sheet1!$A$2:$A$10</c:f>
              <c:strCache>
                <c:ptCount val="9"/>
                <c:pt idx="0">
                  <c:v>K through 12 public education</c:v>
                </c:pt>
                <c:pt idx="1">
                  <c:v>Affordable housing</c:v>
                </c:pt>
                <c:pt idx="2">
                  <c:v>After-school programs in the community</c:v>
                </c:pt>
                <c:pt idx="3">
                  <c:v>Employment opportunities for youth</c:v>
                </c:pt>
                <c:pt idx="4">
                  <c:v>Mental health services</c:v>
                </c:pt>
                <c:pt idx="5">
                  <c:v>Police and sheriff's departments</c:v>
                </c:pt>
                <c:pt idx="6">
                  <c:v>Streets and roads</c:v>
                </c:pt>
                <c:pt idx="7">
                  <c:v>Parks</c:v>
                </c:pt>
                <c:pt idx="8">
                  <c:v>^Youth prisons</c:v>
                </c:pt>
              </c:strCache>
            </c:strRef>
          </c:cat>
          <c:val>
            <c:numRef>
              <c:f>Sheet1!$B$2:$B$10</c:f>
              <c:numCache>
                <c:formatCode>0%</c:formatCode>
                <c:ptCount val="9"/>
                <c:pt idx="0">
                  <c:v>0.65</c:v>
                </c:pt>
                <c:pt idx="1">
                  <c:v>0.56</c:v>
                </c:pt>
                <c:pt idx="2">
                  <c:v>0.5</c:v>
                </c:pt>
                <c:pt idx="3">
                  <c:v>0.46</c:v>
                </c:pt>
                <c:pt idx="4">
                  <c:v>0.44</c:v>
                </c:pt>
                <c:pt idx="5">
                  <c:v>0.4</c:v>
                </c:pt>
                <c:pt idx="6">
                  <c:v>0.36</c:v>
                </c:pt>
                <c:pt idx="7">
                  <c:v>0.35</c:v>
                </c:pt>
                <c:pt idx="8">
                  <c:v>0.2</c:v>
                </c:pt>
              </c:numCache>
            </c:numRef>
          </c:val>
          <c:extLst xmlns:c16r2="http://schemas.microsoft.com/office/drawing/2015/06/chart">
            <c:ext xmlns:c16="http://schemas.microsoft.com/office/drawing/2014/chart" uri="{C3380CC4-5D6E-409C-BE32-E72D297353CC}">
              <c16:uniqueId val="{00000000-CA9C-4C28-8921-7C191A536C91}"/>
            </c:ext>
          </c:extLst>
        </c:ser>
        <c:ser>
          <c:idx val="1"/>
          <c:order val="1"/>
          <c:tx>
            <c:strRef>
              <c:f>Sheet1!$C$1</c:f>
              <c:strCache>
                <c:ptCount val="1"/>
                <c:pt idx="0">
                  <c:v>Very Impt.</c:v>
                </c:pt>
              </c:strCache>
            </c:strRef>
          </c:tx>
          <c:spPr>
            <a:solidFill>
              <a:schemeClr val="accent3"/>
            </a:solidFill>
            <a:ln w="9525">
              <a:noFill/>
            </a:ln>
          </c:spPr>
          <c:dLbls>
            <c:spPr>
              <a:noFill/>
              <a:ln>
                <a:noFill/>
              </a:ln>
              <a:effectLst/>
            </c:spPr>
            <c:txPr>
              <a:bodyPr wrap="square" lIns="38100" tIns="19050" rIns="38100" bIns="19050" anchor="ctr">
                <a:spAutoFit/>
              </a:bodyPr>
              <a:lstStyle/>
              <a:p>
                <a:pPr>
                  <a:defRPr sz="1600"/>
                </a:pPr>
                <a:endParaRPr lang="en-US"/>
              </a:p>
            </c:txPr>
            <c:showVal val="1"/>
            <c:extLst xmlns:c16r2="http://schemas.microsoft.com/office/drawing/2015/06/chart">
              <c:ext xmlns:c15="http://schemas.microsoft.com/office/drawing/2012/chart" uri="{CE6537A1-D6FC-4f65-9D91-7224C49458BB}">
                <c15:showLeaderLines val="1"/>
              </c:ext>
            </c:extLst>
          </c:dLbls>
          <c:cat>
            <c:strRef>
              <c:f>Sheet1!$A$2:$A$10</c:f>
              <c:strCache>
                <c:ptCount val="9"/>
                <c:pt idx="0">
                  <c:v>K through 12 public education</c:v>
                </c:pt>
                <c:pt idx="1">
                  <c:v>Affordable housing</c:v>
                </c:pt>
                <c:pt idx="2">
                  <c:v>After-school programs in the community</c:v>
                </c:pt>
                <c:pt idx="3">
                  <c:v>Employment opportunities for youth</c:v>
                </c:pt>
                <c:pt idx="4">
                  <c:v>Mental health services</c:v>
                </c:pt>
                <c:pt idx="5">
                  <c:v>Police and sheriff's departments</c:v>
                </c:pt>
                <c:pt idx="6">
                  <c:v>Streets and roads</c:v>
                </c:pt>
                <c:pt idx="7">
                  <c:v>Parks</c:v>
                </c:pt>
                <c:pt idx="8">
                  <c:v>^Youth prisons</c:v>
                </c:pt>
              </c:strCache>
            </c:strRef>
          </c:cat>
          <c:val>
            <c:numRef>
              <c:f>Sheet1!$C$2:$C$10</c:f>
              <c:numCache>
                <c:formatCode>0%</c:formatCode>
                <c:ptCount val="9"/>
                <c:pt idx="0">
                  <c:v>0.22</c:v>
                </c:pt>
                <c:pt idx="1">
                  <c:v>0.31</c:v>
                </c:pt>
                <c:pt idx="2">
                  <c:v>0.33</c:v>
                </c:pt>
                <c:pt idx="3">
                  <c:v>0.35</c:v>
                </c:pt>
                <c:pt idx="4">
                  <c:v>0.35</c:v>
                </c:pt>
                <c:pt idx="5">
                  <c:v>0.39</c:v>
                </c:pt>
                <c:pt idx="6">
                  <c:v>0.43</c:v>
                </c:pt>
                <c:pt idx="7">
                  <c:v>0.38</c:v>
                </c:pt>
                <c:pt idx="8">
                  <c:v>0.3</c:v>
                </c:pt>
              </c:numCache>
            </c:numRef>
          </c:val>
          <c:extLst xmlns:c16r2="http://schemas.microsoft.com/office/drawing/2015/06/chart">
            <c:ext xmlns:c16="http://schemas.microsoft.com/office/drawing/2014/chart" uri="{C3380CC4-5D6E-409C-BE32-E72D297353CC}">
              <c16:uniqueId val="{00000001-CA9C-4C28-8921-7C191A536C91}"/>
            </c:ext>
          </c:extLst>
        </c:ser>
        <c:ser>
          <c:idx val="2"/>
          <c:order val="2"/>
          <c:tx>
            <c:strRef>
              <c:f>Sheet1!$D$1</c:f>
              <c:strCache>
                <c:ptCount val="1"/>
                <c:pt idx="0">
                  <c:v>Smwt. Impt.</c:v>
                </c:pt>
              </c:strCache>
            </c:strRef>
          </c:tx>
          <c:spPr>
            <a:solidFill>
              <a:schemeClr val="accent5"/>
            </a:solidFill>
            <a:ln>
              <a:noFill/>
            </a:ln>
          </c:spPr>
          <c:dLbls>
            <c:spPr>
              <a:noFill/>
              <a:ln>
                <a:noFill/>
              </a:ln>
              <a:effectLst/>
            </c:spPr>
            <c:txPr>
              <a:bodyPr wrap="square" lIns="38100" tIns="19050" rIns="38100" bIns="19050" anchor="ctr">
                <a:spAutoFit/>
              </a:bodyPr>
              <a:lstStyle/>
              <a:p>
                <a:pPr>
                  <a:defRPr sz="1600"/>
                </a:pPr>
                <a:endParaRPr lang="en-US"/>
              </a:p>
            </c:txPr>
            <c:showVal val="1"/>
            <c:extLst xmlns:c16r2="http://schemas.microsoft.com/office/drawing/2015/06/chart">
              <c:ext xmlns:c15="http://schemas.microsoft.com/office/drawing/2012/chart" uri="{CE6537A1-D6FC-4f65-9D91-7224C49458BB}">
                <c15:showLeaderLines val="1"/>
              </c:ext>
            </c:extLst>
          </c:dLbls>
          <c:cat>
            <c:strRef>
              <c:f>Sheet1!$A$2:$A$10</c:f>
              <c:strCache>
                <c:ptCount val="9"/>
                <c:pt idx="0">
                  <c:v>K through 12 public education</c:v>
                </c:pt>
                <c:pt idx="1">
                  <c:v>Affordable housing</c:v>
                </c:pt>
                <c:pt idx="2">
                  <c:v>After-school programs in the community</c:v>
                </c:pt>
                <c:pt idx="3">
                  <c:v>Employment opportunities for youth</c:v>
                </c:pt>
                <c:pt idx="4">
                  <c:v>Mental health services</c:v>
                </c:pt>
                <c:pt idx="5">
                  <c:v>Police and sheriff's departments</c:v>
                </c:pt>
                <c:pt idx="6">
                  <c:v>Streets and roads</c:v>
                </c:pt>
                <c:pt idx="7">
                  <c:v>Parks</c:v>
                </c:pt>
                <c:pt idx="8">
                  <c:v>^Youth prisons</c:v>
                </c:pt>
              </c:strCache>
            </c:strRef>
          </c:cat>
          <c:val>
            <c:numRef>
              <c:f>Sheet1!$D$2:$D$10</c:f>
              <c:numCache>
                <c:formatCode>0%</c:formatCode>
                <c:ptCount val="9"/>
                <c:pt idx="0">
                  <c:v>0.09</c:v>
                </c:pt>
                <c:pt idx="1">
                  <c:v>0.1</c:v>
                </c:pt>
                <c:pt idx="2">
                  <c:v>0.12</c:v>
                </c:pt>
                <c:pt idx="3">
                  <c:v>0.15</c:v>
                </c:pt>
                <c:pt idx="4">
                  <c:v>0.17</c:v>
                </c:pt>
                <c:pt idx="5">
                  <c:v>0.18</c:v>
                </c:pt>
                <c:pt idx="6">
                  <c:v>0.2</c:v>
                </c:pt>
                <c:pt idx="7">
                  <c:v>0.25</c:v>
                </c:pt>
                <c:pt idx="8">
                  <c:v>0.36</c:v>
                </c:pt>
              </c:numCache>
            </c:numRef>
          </c:val>
          <c:extLst xmlns:c16r2="http://schemas.microsoft.com/office/drawing/2015/06/chart">
            <c:ext xmlns:c16="http://schemas.microsoft.com/office/drawing/2014/chart" uri="{C3380CC4-5D6E-409C-BE32-E72D297353CC}">
              <c16:uniqueId val="{00000002-CA9C-4C28-8921-7C191A536C91}"/>
            </c:ext>
          </c:extLst>
        </c:ser>
        <c:ser>
          <c:idx val="3"/>
          <c:order val="3"/>
          <c:tx>
            <c:strRef>
              <c:f>Sheet1!$E$1</c:f>
              <c:strCache>
                <c:ptCount val="1"/>
                <c:pt idx="0">
                  <c:v>Not Too Impt.</c:v>
                </c:pt>
              </c:strCache>
            </c:strRef>
          </c:tx>
          <c:spPr>
            <a:solidFill>
              <a:schemeClr val="accent4"/>
            </a:solidFill>
            <a:ln>
              <a:noFill/>
            </a:ln>
          </c:spPr>
          <c:dLbls>
            <c:dLbl>
              <c:idx val="2"/>
              <c:layout/>
              <c:spPr>
                <a:noFill/>
                <a:ln>
                  <a:noFill/>
                </a:ln>
                <a:effectLst/>
              </c:spPr>
              <c:txPr>
                <a:bodyPr wrap="square" lIns="38100" tIns="19050" rIns="38100" bIns="19050" anchor="ctr">
                  <a:spAutoFit/>
                </a:bodyPr>
                <a:lstStyle/>
                <a:p>
                  <a:pPr>
                    <a:defRPr sz="12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00-508B-427D-A150-2F22D42A7D45}"/>
                </c:ext>
                <c:ext xmlns:c15="http://schemas.microsoft.com/office/drawing/2012/chart" uri="{CE6537A1-D6FC-4f65-9D91-7224C49458BB}"/>
              </c:extLst>
            </c:dLbl>
            <c:dLbl>
              <c:idx val="8"/>
              <c:layout/>
              <c:showVal val="1"/>
              <c:extLst xmlns:c16r2="http://schemas.microsoft.com/office/drawing/2015/06/chart">
                <c:ext xmlns:c16="http://schemas.microsoft.com/office/drawing/2014/chart" uri="{C3380CC4-5D6E-409C-BE32-E72D297353CC}">
                  <c16:uniqueId val="{00000001-508B-427D-A150-2F22D42A7D45}"/>
                </c:ext>
                <c:ext xmlns:c15="http://schemas.microsoft.com/office/drawing/2012/chart" uri="{CE6537A1-D6FC-4f65-9D91-7224C49458BB}"/>
              </c:extLst>
            </c:dLbl>
            <c:delete val="1"/>
            <c:extLst xmlns:c16r2="http://schemas.microsoft.com/office/drawing/2015/06/chart">
              <c:ext xmlns:c15="http://schemas.microsoft.com/office/drawing/2012/chart" uri="{CE6537A1-D6FC-4f65-9D91-7224C49458BB}">
                <c15:showLeaderLines val="1"/>
              </c:ext>
            </c:extLst>
          </c:dLbls>
          <c:cat>
            <c:strRef>
              <c:f>Sheet1!$A$2:$A$10</c:f>
              <c:strCache>
                <c:ptCount val="9"/>
                <c:pt idx="0">
                  <c:v>K through 12 public education</c:v>
                </c:pt>
                <c:pt idx="1">
                  <c:v>Affordable housing</c:v>
                </c:pt>
                <c:pt idx="2">
                  <c:v>After-school programs in the community</c:v>
                </c:pt>
                <c:pt idx="3">
                  <c:v>Employment opportunities for youth</c:v>
                </c:pt>
                <c:pt idx="4">
                  <c:v>Mental health services</c:v>
                </c:pt>
                <c:pt idx="5">
                  <c:v>Police and sheriff's departments</c:v>
                </c:pt>
                <c:pt idx="6">
                  <c:v>Streets and roads</c:v>
                </c:pt>
                <c:pt idx="7">
                  <c:v>Parks</c:v>
                </c:pt>
                <c:pt idx="8">
                  <c:v>^Youth prisons</c:v>
                </c:pt>
              </c:strCache>
            </c:strRef>
          </c:cat>
          <c:val>
            <c:numRef>
              <c:f>Sheet1!$E$2:$E$10</c:f>
              <c:numCache>
                <c:formatCode>0%</c:formatCode>
                <c:ptCount val="9"/>
                <c:pt idx="0">
                  <c:v>0.04</c:v>
                </c:pt>
                <c:pt idx="1">
                  <c:v>0.04</c:v>
                </c:pt>
                <c:pt idx="2">
                  <c:v>0.05</c:v>
                </c:pt>
                <c:pt idx="3">
                  <c:v>0.04</c:v>
                </c:pt>
                <c:pt idx="4">
                  <c:v>0.04</c:v>
                </c:pt>
                <c:pt idx="5">
                  <c:v>0.03</c:v>
                </c:pt>
                <c:pt idx="6">
                  <c:v>0.02</c:v>
                </c:pt>
                <c:pt idx="7">
                  <c:v>0.02</c:v>
                </c:pt>
                <c:pt idx="8">
                  <c:v>0.15</c:v>
                </c:pt>
              </c:numCache>
            </c:numRef>
          </c:val>
          <c:extLst xmlns:c16r2="http://schemas.microsoft.com/office/drawing/2015/06/chart">
            <c:ext xmlns:c16="http://schemas.microsoft.com/office/drawing/2014/chart" uri="{C3380CC4-5D6E-409C-BE32-E72D297353CC}">
              <c16:uniqueId val="{00000003-CA9C-4C28-8921-7C191A536C91}"/>
            </c:ext>
          </c:extLst>
        </c:ser>
        <c:dLbls>
          <c:showVal val="1"/>
        </c:dLbls>
        <c:gapWidth val="30"/>
        <c:overlap val="100"/>
        <c:axId val="351590952"/>
        <c:axId val="351565976"/>
      </c:barChart>
      <c:catAx>
        <c:axId val="351590952"/>
        <c:scaling>
          <c:orientation val="maxMin"/>
        </c:scaling>
        <c:axPos val="l"/>
        <c:numFmt formatCode="General" sourceLinked="1"/>
        <c:majorTickMark val="none"/>
        <c:tickLblPos val="nextTo"/>
        <c:spPr>
          <a:ln>
            <a:noFill/>
          </a:ln>
        </c:spPr>
        <c:txPr>
          <a:bodyPr/>
          <a:lstStyle/>
          <a:p>
            <a:pPr algn="r">
              <a:lnSpc>
                <a:spcPts val="1500"/>
              </a:lnSpc>
              <a:defRPr sz="1600"/>
            </a:pPr>
            <a:endParaRPr lang="en-US"/>
          </a:p>
        </c:txPr>
        <c:crossAx val="351565976"/>
        <c:crosses val="autoZero"/>
        <c:auto val="1"/>
        <c:lblAlgn val="ctr"/>
        <c:lblOffset val="100"/>
      </c:catAx>
      <c:valAx>
        <c:axId val="351565976"/>
        <c:scaling>
          <c:orientation val="minMax"/>
          <c:max val="1.0"/>
          <c:min val="0.0"/>
        </c:scaling>
        <c:delete val="1"/>
        <c:axPos val="b"/>
        <c:numFmt formatCode="0%" sourceLinked="1"/>
        <c:tickLblPos val="nextTo"/>
        <c:crossAx val="351590952"/>
        <c:crosses val="max"/>
        <c:crossBetween val="between"/>
        <c:majorUnit val="0.2"/>
      </c:valAx>
    </c:plotArea>
    <c:legend>
      <c:legendPos val="t"/>
      <c:layout>
        <c:manualLayout>
          <c:xMode val="edge"/>
          <c:yMode val="edge"/>
          <c:x val="0.359306542557499"/>
          <c:y val="0.0114401082806554"/>
          <c:w val="0.569092793367347"/>
          <c:h val="0.062305727273861"/>
        </c:manualLayout>
      </c:layout>
      <c:txPr>
        <a:bodyPr/>
        <a:lstStyle/>
        <a:p>
          <a:pPr>
            <a:defRPr sz="1200"/>
          </a:pPr>
          <a:endParaRPr lang="en-US"/>
        </a:p>
      </c:txPr>
    </c:legend>
    <c:plotVisOnly val="1"/>
    <c:dispBlanksAs val="gap"/>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502697010028691"/>
          <c:y val="0.0348403677694925"/>
          <c:w val="0.319091599829587"/>
          <c:h val="0.915488950727901"/>
        </c:manualLayout>
      </c:layout>
      <c:barChart>
        <c:barDir val="bar"/>
        <c:grouping val="clustered"/>
        <c:ser>
          <c:idx val="0"/>
          <c:order val="0"/>
          <c:tx>
            <c:strRef>
              <c:f>Sheet1!$B$1</c:f>
              <c:strCache>
                <c:ptCount val="1"/>
                <c:pt idx="0">
                  <c:v>Column1</c:v>
                </c:pt>
              </c:strCache>
            </c:strRef>
          </c:tx>
          <c:spPr>
            <a:solidFill>
              <a:schemeClr val="accent4"/>
            </a:solidFill>
            <a:ln>
              <a:noFill/>
            </a:ln>
            <a:effectLst/>
          </c:spPr>
          <c:dPt>
            <c:idx val="1"/>
            <c:extLst xmlns:c16r2="http://schemas.microsoft.com/office/drawing/2015/06/chart">
              <c:ext xmlns:c16="http://schemas.microsoft.com/office/drawing/2014/chart" uri="{C3380CC4-5D6E-409C-BE32-E72D297353CC}">
                <c16:uniqueId val="{00000001-C106-4DD4-99B1-6BB5DA2295FA}"/>
              </c:ext>
            </c:extLst>
          </c:dPt>
          <c:dPt>
            <c:idx val="2"/>
            <c:extLst xmlns:c16r2="http://schemas.microsoft.com/office/drawing/2015/06/chart">
              <c:ext xmlns:c16="http://schemas.microsoft.com/office/drawing/2014/chart" uri="{C3380CC4-5D6E-409C-BE32-E72D297353CC}">
                <c16:uniqueId val="{00000003-C106-4DD4-99B1-6BB5DA2295FA}"/>
              </c:ext>
            </c:extLst>
          </c:dPt>
          <c:dPt>
            <c:idx val="4"/>
            <c:extLst xmlns:c16r2="http://schemas.microsoft.com/office/drawing/2015/06/chart">
              <c:ext xmlns:c16="http://schemas.microsoft.com/office/drawing/2014/chart" uri="{C3380CC4-5D6E-409C-BE32-E72D297353CC}">
                <c16:uniqueId val="{00000005-C106-4DD4-99B1-6BB5DA2295FA}"/>
              </c:ext>
            </c:extLst>
          </c:dPt>
          <c:dPt>
            <c:idx val="5"/>
            <c:extLst xmlns:c16r2="http://schemas.microsoft.com/office/drawing/2015/06/chart">
              <c:ext xmlns:c16="http://schemas.microsoft.com/office/drawing/2014/chart" uri="{C3380CC4-5D6E-409C-BE32-E72D297353CC}">
                <c16:uniqueId val="{00000007-C106-4DD4-99B1-6BB5DA2295FA}"/>
              </c:ext>
            </c:extLst>
          </c:dPt>
          <c:dPt>
            <c:idx val="6"/>
            <c:extLst xmlns:c16r2="http://schemas.microsoft.com/office/drawing/2015/06/chart">
              <c:ext xmlns:c16="http://schemas.microsoft.com/office/drawing/2014/chart" uri="{C3380CC4-5D6E-409C-BE32-E72D297353CC}">
                <c16:uniqueId val="{00000009-C106-4DD4-99B1-6BB5DA2295FA}"/>
              </c:ext>
            </c:extLst>
          </c:dPt>
          <c:dPt>
            <c:idx val="8"/>
            <c:extLst xmlns:c16r2="http://schemas.microsoft.com/office/drawing/2015/06/chart">
              <c:ext xmlns:c16="http://schemas.microsoft.com/office/drawing/2014/chart" uri="{C3380CC4-5D6E-409C-BE32-E72D297353CC}">
                <c16:uniqueId val="{0000000B-C106-4DD4-99B1-6BB5DA2295FA}"/>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Drugs/Drug abuse</c:v>
                </c:pt>
                <c:pt idx="1">
                  <c:v>Jobs/Employment</c:v>
                </c:pt>
                <c:pt idx="2">
                  <c:v>Education/Quality</c:v>
                </c:pt>
                <c:pt idx="3">
                  <c:v>Gangs/Gang violence</c:v>
                </c:pt>
                <c:pt idx="4">
                  <c:v>Crime/Violence</c:v>
                </c:pt>
                <c:pt idx="5">
                  <c:v>Lack of activities/Things to do/After school</c:v>
                </c:pt>
                <c:pt idx="6">
                  <c:v>Cost of education/Being able to afford college</c:v>
                </c:pt>
                <c:pt idx="7">
                  <c:v>Bullying</c:v>
                </c:pt>
                <c:pt idx="8">
                  <c:v>Lack of/poor parenting</c:v>
                </c:pt>
                <c:pt idx="9">
                  <c:v>Lack of direction</c:v>
                </c:pt>
              </c:strCache>
            </c:strRef>
          </c:cat>
          <c:val>
            <c:numRef>
              <c:f>Sheet1!$B$2:$B$11</c:f>
              <c:numCache>
                <c:formatCode>0%</c:formatCode>
                <c:ptCount val="10"/>
                <c:pt idx="0">
                  <c:v>0.14</c:v>
                </c:pt>
                <c:pt idx="1">
                  <c:v>0.1</c:v>
                </c:pt>
                <c:pt idx="2">
                  <c:v>0.08</c:v>
                </c:pt>
                <c:pt idx="3">
                  <c:v>0.06</c:v>
                </c:pt>
                <c:pt idx="4">
                  <c:v>0.05</c:v>
                </c:pt>
                <c:pt idx="5">
                  <c:v>0.04</c:v>
                </c:pt>
                <c:pt idx="6">
                  <c:v>0.04</c:v>
                </c:pt>
                <c:pt idx="7">
                  <c:v>0.03</c:v>
                </c:pt>
                <c:pt idx="8">
                  <c:v>0.03</c:v>
                </c:pt>
                <c:pt idx="9">
                  <c:v>0.02</c:v>
                </c:pt>
              </c:numCache>
            </c:numRef>
          </c:val>
          <c:extLst xmlns:c16r2="http://schemas.microsoft.com/office/drawing/2015/06/chart">
            <c:ext xmlns:c16="http://schemas.microsoft.com/office/drawing/2014/chart" uri="{C3380CC4-5D6E-409C-BE32-E72D297353CC}">
              <c16:uniqueId val="{0000000C-C106-4DD4-99B1-6BB5DA2295FA}"/>
            </c:ext>
          </c:extLst>
        </c:ser>
        <c:dLbls/>
        <c:gapWidth val="21"/>
        <c:axId val="351807976"/>
        <c:axId val="351811784"/>
      </c:barChart>
      <c:catAx>
        <c:axId val="351807976"/>
        <c:scaling>
          <c:orientation val="maxMin"/>
        </c:scaling>
        <c:axPos val="l"/>
        <c:numFmt formatCode="General" sourceLinked="1"/>
        <c:majorTickMark val="none"/>
        <c:tickLblPos val="nextTo"/>
        <c:spPr>
          <a:noFill/>
          <a:ln w="9525" cap="flat" cmpd="sng" algn="ctr">
            <a:no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351811784"/>
        <c:crosses val="autoZero"/>
        <c:auto val="1"/>
        <c:lblAlgn val="ctr"/>
        <c:lblOffset val="100"/>
      </c:catAx>
      <c:valAx>
        <c:axId val="351811784"/>
        <c:scaling>
          <c:orientation val="minMax"/>
        </c:scaling>
        <c:delete val="1"/>
        <c:axPos val="b"/>
        <c:numFmt formatCode="0%" sourceLinked="0"/>
        <c:tickLblPos val="nextTo"/>
        <c:crossAx val="351807976"/>
        <c:crosses val="max"/>
        <c:crossBetween val="between"/>
        <c:majorUnit val="0.15"/>
      </c:valAx>
      <c:spPr>
        <a:noFill/>
        <a:ln>
          <a:noFill/>
        </a:ln>
        <a:effectLst/>
      </c:spPr>
    </c:plotArea>
    <c:plotVisOnly val="1"/>
    <c:dispBlanksAs val="gap"/>
  </c:chart>
  <c:spPr>
    <a:noFill/>
    <a:ln>
      <a:noFill/>
    </a:ln>
    <a:effectLst/>
  </c:spPr>
  <c:txPr>
    <a:bodyPr/>
    <a:lstStyle/>
    <a:p>
      <a:pPr>
        <a:defRPr>
          <a:solidFill>
            <a:schemeClr val="tx1"/>
          </a:solidFill>
        </a:defRPr>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558628299609988"/>
          <c:y val="0.0348403677694925"/>
          <c:w val="0.26316031024829"/>
          <c:h val="0.915488950727901"/>
        </c:manualLayout>
      </c:layout>
      <c:barChart>
        <c:barDir val="bar"/>
        <c:grouping val="clustered"/>
        <c:ser>
          <c:idx val="0"/>
          <c:order val="0"/>
          <c:tx>
            <c:strRef>
              <c:f>Sheet1!$B$1</c:f>
              <c:strCache>
                <c:ptCount val="1"/>
                <c:pt idx="0">
                  <c:v>Column1</c:v>
                </c:pt>
              </c:strCache>
            </c:strRef>
          </c:tx>
          <c:spPr>
            <a:solidFill>
              <a:schemeClr val="accent1"/>
            </a:solidFill>
            <a:ln>
              <a:noFill/>
            </a:ln>
            <a:effectLst/>
          </c:spPr>
          <c:dPt>
            <c:idx val="1"/>
            <c:extLst xmlns:c16r2="http://schemas.microsoft.com/office/drawing/2015/06/chart">
              <c:ext xmlns:c16="http://schemas.microsoft.com/office/drawing/2014/chart" uri="{C3380CC4-5D6E-409C-BE32-E72D297353CC}">
                <c16:uniqueId val="{00000001-C106-4DD4-99B1-6BB5DA2295FA}"/>
              </c:ext>
            </c:extLst>
          </c:dPt>
          <c:dPt>
            <c:idx val="2"/>
            <c:extLst xmlns:c16r2="http://schemas.microsoft.com/office/drawing/2015/06/chart">
              <c:ext xmlns:c16="http://schemas.microsoft.com/office/drawing/2014/chart" uri="{C3380CC4-5D6E-409C-BE32-E72D297353CC}">
                <c16:uniqueId val="{00000003-C106-4DD4-99B1-6BB5DA2295FA}"/>
              </c:ext>
            </c:extLst>
          </c:dPt>
          <c:dPt>
            <c:idx val="4"/>
            <c:extLst xmlns:c16r2="http://schemas.microsoft.com/office/drawing/2015/06/chart">
              <c:ext xmlns:c16="http://schemas.microsoft.com/office/drawing/2014/chart" uri="{C3380CC4-5D6E-409C-BE32-E72D297353CC}">
                <c16:uniqueId val="{00000005-C106-4DD4-99B1-6BB5DA2295FA}"/>
              </c:ext>
            </c:extLst>
          </c:dPt>
          <c:dPt>
            <c:idx val="5"/>
            <c:extLst xmlns:c16r2="http://schemas.microsoft.com/office/drawing/2015/06/chart">
              <c:ext xmlns:c16="http://schemas.microsoft.com/office/drawing/2014/chart" uri="{C3380CC4-5D6E-409C-BE32-E72D297353CC}">
                <c16:uniqueId val="{00000007-C106-4DD4-99B1-6BB5DA2295FA}"/>
              </c:ext>
            </c:extLst>
          </c:dPt>
          <c:dPt>
            <c:idx val="6"/>
            <c:extLst xmlns:c16r2="http://schemas.microsoft.com/office/drawing/2015/06/chart">
              <c:ext xmlns:c16="http://schemas.microsoft.com/office/drawing/2014/chart" uri="{C3380CC4-5D6E-409C-BE32-E72D297353CC}">
                <c16:uniqueId val="{00000009-C106-4DD4-99B1-6BB5DA2295FA}"/>
              </c:ext>
            </c:extLst>
          </c:dPt>
          <c:dPt>
            <c:idx val="8"/>
            <c:extLst xmlns:c16r2="http://schemas.microsoft.com/office/drawing/2015/06/chart">
              <c:ext xmlns:c16="http://schemas.microsoft.com/office/drawing/2014/chart" uri="{C3380CC4-5D6E-409C-BE32-E72D297353CC}">
                <c16:uniqueId val="{0000000B-C106-4DD4-99B1-6BB5DA2295FA}"/>
              </c:ext>
            </c:extLst>
          </c:dPt>
          <c:dPt>
            <c:idx val="14"/>
            <c:extLst xmlns:c16r2="http://schemas.microsoft.com/office/drawing/2015/06/chart">
              <c:ext xmlns:c16="http://schemas.microsoft.com/office/drawing/2014/chart" uri="{C3380CC4-5D6E-409C-BE32-E72D297353CC}">
                <c16:uniqueId val="{00000000-D685-4DA6-8C15-25E305D69CAA}"/>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mn-lt"/>
                    <a:ea typeface="+mn-ea"/>
                    <a:cs typeface="+mn-cs"/>
                  </a:defRPr>
                </a:pPr>
                <a:endParaRPr lang="en-US"/>
              </a:p>
            </c:txPr>
            <c:showVal val="1"/>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Sheet1!$A$2:$A$18</c:f>
              <c:strCache>
                <c:ptCount val="17"/>
                <c:pt idx="0">
                  <c:v>Better education/schools/environment</c:v>
                </c:pt>
                <c:pt idx="1">
                  <c:v>After school programs/Youth centers/activities</c:v>
                </c:pt>
                <c:pt idx="2">
                  <c:v>More jobs/training/opportunities</c:v>
                </c:pt>
                <c:pt idx="3">
                  <c:v>Outdoor/recreational/summer activities</c:v>
                </c:pt>
                <c:pt idx="4">
                  <c:v>Reduce crime/Safety</c:v>
                </c:pt>
                <c:pt idx="5">
                  <c:v>Sports</c:v>
                </c:pt>
                <c:pt idx="6">
                  <c:v>Homeless/Housing</c:v>
                </c:pt>
                <c:pt idx="7">
                  <c:v>Free/affordable college</c:v>
                </c:pt>
                <c:pt idx="8">
                  <c:v>Drug reduction/prevention</c:v>
                </c:pt>
                <c:pt idx="9">
                  <c:v>Decrease gang activity</c:v>
                </c:pt>
                <c:pt idx="10">
                  <c:v>Clean streets/surrounding</c:v>
                </c:pt>
                <c:pt idx="11">
                  <c:v>Less phone/electronics</c:v>
                </c:pt>
                <c:pt idx="12">
                  <c:v>More parks</c:v>
                </c:pt>
                <c:pt idx="13">
                  <c:v>Volunteering opportunities</c:v>
                </c:pt>
                <c:pt idx="14">
                  <c:v>Teach/Have respect/Values</c:v>
                </c:pt>
                <c:pt idx="15">
                  <c:v>More programs/activities to keep them occupied</c:v>
                </c:pt>
                <c:pt idx="16">
                  <c:v>Funding for/free schools/programs</c:v>
                </c:pt>
              </c:strCache>
            </c:strRef>
          </c:cat>
          <c:val>
            <c:numRef>
              <c:f>Sheet1!$B$2:$B$18</c:f>
              <c:numCache>
                <c:formatCode>0%</c:formatCode>
                <c:ptCount val="17"/>
                <c:pt idx="0">
                  <c:v>0.14</c:v>
                </c:pt>
                <c:pt idx="1">
                  <c:v>0.1</c:v>
                </c:pt>
                <c:pt idx="2">
                  <c:v>0.09</c:v>
                </c:pt>
                <c:pt idx="3">
                  <c:v>0.05</c:v>
                </c:pt>
                <c:pt idx="4">
                  <c:v>0.04</c:v>
                </c:pt>
                <c:pt idx="5">
                  <c:v>0.03</c:v>
                </c:pt>
                <c:pt idx="6">
                  <c:v>0.03</c:v>
                </c:pt>
                <c:pt idx="7">
                  <c:v>0.02</c:v>
                </c:pt>
                <c:pt idx="8">
                  <c:v>0.02</c:v>
                </c:pt>
                <c:pt idx="9">
                  <c:v>0.02</c:v>
                </c:pt>
                <c:pt idx="10">
                  <c:v>0.02</c:v>
                </c:pt>
                <c:pt idx="11">
                  <c:v>0.02</c:v>
                </c:pt>
                <c:pt idx="12">
                  <c:v>0.02</c:v>
                </c:pt>
                <c:pt idx="13">
                  <c:v>0.02</c:v>
                </c:pt>
                <c:pt idx="14">
                  <c:v>0.02</c:v>
                </c:pt>
                <c:pt idx="15">
                  <c:v>0.02</c:v>
                </c:pt>
                <c:pt idx="16">
                  <c:v>0.02</c:v>
                </c:pt>
              </c:numCache>
            </c:numRef>
          </c:val>
          <c:extLst xmlns:c16r2="http://schemas.microsoft.com/office/drawing/2015/06/chart">
            <c:ext xmlns:c16="http://schemas.microsoft.com/office/drawing/2014/chart" uri="{C3380CC4-5D6E-409C-BE32-E72D297353CC}">
              <c16:uniqueId val="{0000000C-C106-4DD4-99B1-6BB5DA2295FA}"/>
            </c:ext>
          </c:extLst>
        </c:ser>
        <c:dLbls/>
        <c:gapWidth val="21"/>
        <c:axId val="424718712"/>
        <c:axId val="356274440"/>
      </c:barChart>
      <c:catAx>
        <c:axId val="424718712"/>
        <c:scaling>
          <c:orientation val="maxMin"/>
        </c:scaling>
        <c:axPos val="l"/>
        <c:numFmt formatCode="General" sourceLinked="1"/>
        <c:majorTickMark val="none"/>
        <c:tickLblPos val="nextTo"/>
        <c:spPr>
          <a:noFill/>
          <a:ln w="9525" cap="flat" cmpd="sng" algn="ctr">
            <a:no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356274440"/>
        <c:crosses val="autoZero"/>
        <c:auto val="1"/>
        <c:lblAlgn val="ctr"/>
        <c:lblOffset val="100"/>
      </c:catAx>
      <c:valAx>
        <c:axId val="356274440"/>
        <c:scaling>
          <c:orientation val="minMax"/>
        </c:scaling>
        <c:delete val="1"/>
        <c:axPos val="b"/>
        <c:numFmt formatCode="0%" sourceLinked="0"/>
        <c:tickLblPos val="nextTo"/>
        <c:crossAx val="424718712"/>
        <c:crosses val="max"/>
        <c:crossBetween val="between"/>
        <c:majorUnit val="0.15"/>
      </c:valAx>
      <c:spPr>
        <a:noFill/>
        <a:ln>
          <a:noFill/>
        </a:ln>
        <a:effectLst/>
      </c:spPr>
    </c:plotArea>
    <c:plotVisOnly val="1"/>
    <c:dispBlanksAs val="gap"/>
  </c:chart>
  <c:spPr>
    <a:noFill/>
    <a:ln>
      <a:noFill/>
    </a:ln>
    <a:effectLst/>
  </c:spPr>
  <c:txPr>
    <a:bodyPr/>
    <a:lstStyle/>
    <a:p>
      <a:pPr>
        <a:defRPr>
          <a:solidFill>
            <a:schemeClr val="tx1"/>
          </a:solidFill>
        </a:defRPr>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477254994693727"/>
          <c:y val="0.076354972828398"/>
          <c:w val="0.519843404970876"/>
          <c:h val="0.916100906392559"/>
        </c:manualLayout>
      </c:layout>
      <c:barChart>
        <c:barDir val="bar"/>
        <c:grouping val="stacked"/>
        <c:ser>
          <c:idx val="0"/>
          <c:order val="0"/>
          <c:tx>
            <c:strRef>
              <c:f>Sheet1!$B$1</c:f>
              <c:strCache>
                <c:ptCount val="1"/>
                <c:pt idx="0">
                  <c:v>Total Support</c:v>
                </c:pt>
              </c:strCache>
            </c:strRef>
          </c:tx>
          <c:spPr>
            <a:solidFill>
              <a:schemeClr val="accent1"/>
            </a:solidFill>
            <a:ln>
              <a:noFill/>
            </a:ln>
          </c:spPr>
          <c:dPt>
            <c:idx val="0"/>
            <c:extLst xmlns:c16r2="http://schemas.microsoft.com/office/drawing/2015/06/chart">
              <c:ext xmlns:c16="http://schemas.microsoft.com/office/drawing/2014/chart" uri="{C3380CC4-5D6E-409C-BE32-E72D297353CC}">
                <c16:uniqueId val="{00000000-D97C-4E86-8AA2-F7E40607FB2D}"/>
              </c:ext>
            </c:extLst>
          </c:dPt>
          <c:dPt>
            <c:idx val="1"/>
            <c:extLst xmlns:c16r2="http://schemas.microsoft.com/office/drawing/2015/06/chart">
              <c:ext xmlns:c16="http://schemas.microsoft.com/office/drawing/2014/chart" uri="{C3380CC4-5D6E-409C-BE32-E72D297353CC}">
                <c16:uniqueId val="{00000001-D97C-4E86-8AA2-F7E40607FB2D}"/>
              </c:ext>
            </c:extLst>
          </c:dPt>
          <c:dPt>
            <c:idx val="2"/>
            <c:extLst xmlns:c16r2="http://schemas.microsoft.com/office/drawing/2015/06/chart">
              <c:ext xmlns:c16="http://schemas.microsoft.com/office/drawing/2014/chart" uri="{C3380CC4-5D6E-409C-BE32-E72D297353CC}">
                <c16:uniqueId val="{00000002-D97C-4E86-8AA2-F7E40607FB2D}"/>
              </c:ext>
            </c:extLst>
          </c:dPt>
          <c:dPt>
            <c:idx val="3"/>
            <c:extLst xmlns:c16r2="http://schemas.microsoft.com/office/drawing/2015/06/chart">
              <c:ext xmlns:c16="http://schemas.microsoft.com/office/drawing/2014/chart" uri="{C3380CC4-5D6E-409C-BE32-E72D297353CC}">
                <c16:uniqueId val="{00000003-D97C-4E86-8AA2-F7E40607FB2D}"/>
              </c:ext>
            </c:extLst>
          </c:dPt>
          <c:dPt>
            <c:idx val="4"/>
            <c:extLst xmlns:c16r2="http://schemas.microsoft.com/office/drawing/2015/06/chart">
              <c:ext xmlns:c16="http://schemas.microsoft.com/office/drawing/2014/chart" uri="{C3380CC4-5D6E-409C-BE32-E72D297353CC}">
                <c16:uniqueId val="{00000004-D97C-4E86-8AA2-F7E40607FB2D}"/>
              </c:ext>
            </c:extLst>
          </c:dPt>
          <c:dPt>
            <c:idx val="5"/>
            <c:extLst xmlns:c16r2="http://schemas.microsoft.com/office/drawing/2015/06/chart">
              <c:ext xmlns:c16="http://schemas.microsoft.com/office/drawing/2014/chart" uri="{C3380CC4-5D6E-409C-BE32-E72D297353CC}">
                <c16:uniqueId val="{00000005-D97C-4E86-8AA2-F7E40607FB2D}"/>
              </c:ext>
            </c:extLst>
          </c:dPt>
          <c:dPt>
            <c:idx val="6"/>
            <c:extLst xmlns:c16r2="http://schemas.microsoft.com/office/drawing/2015/06/chart">
              <c:ext xmlns:c16="http://schemas.microsoft.com/office/drawing/2014/chart" uri="{C3380CC4-5D6E-409C-BE32-E72D297353CC}">
                <c16:uniqueId val="{00000006-D97C-4E86-8AA2-F7E40607FB2D}"/>
              </c:ext>
            </c:extLst>
          </c:dPt>
          <c:dPt>
            <c:idx val="7"/>
            <c:extLst xmlns:c16r2="http://schemas.microsoft.com/office/drawing/2015/06/chart">
              <c:ext xmlns:c16="http://schemas.microsoft.com/office/drawing/2014/chart" uri="{C3380CC4-5D6E-409C-BE32-E72D297353CC}">
                <c16:uniqueId val="{00000007-D97C-4E86-8AA2-F7E40607FB2D}"/>
              </c:ext>
            </c:extLst>
          </c:dPt>
          <c:dPt>
            <c:idx val="8"/>
            <c:extLst xmlns:c16r2="http://schemas.microsoft.com/office/drawing/2015/06/chart">
              <c:ext xmlns:c16="http://schemas.microsoft.com/office/drawing/2014/chart" uri="{C3380CC4-5D6E-409C-BE32-E72D297353CC}">
                <c16:uniqueId val="{00000008-D97C-4E86-8AA2-F7E40607FB2D}"/>
              </c:ext>
            </c:extLst>
          </c:dPt>
          <c:dPt>
            <c:idx val="9"/>
            <c:extLst xmlns:c16r2="http://schemas.microsoft.com/office/drawing/2015/06/chart">
              <c:ext xmlns:c16="http://schemas.microsoft.com/office/drawing/2014/chart" uri="{C3380CC4-5D6E-409C-BE32-E72D297353CC}">
                <c16:uniqueId val="{00000009-D97C-4E86-8AA2-F7E40607FB2D}"/>
              </c:ext>
            </c:extLst>
          </c:dPt>
          <c:dPt>
            <c:idx val="10"/>
            <c:extLst xmlns:c16r2="http://schemas.microsoft.com/office/drawing/2015/06/chart">
              <c:ext xmlns:c16="http://schemas.microsoft.com/office/drawing/2014/chart" uri="{C3380CC4-5D6E-409C-BE32-E72D297353CC}">
                <c16:uniqueId val="{0000000A-D97C-4E86-8AA2-F7E40607FB2D}"/>
              </c:ext>
            </c:extLst>
          </c:dPt>
          <c:dPt>
            <c:idx val="12"/>
            <c:extLst xmlns:c16r2="http://schemas.microsoft.com/office/drawing/2015/06/chart">
              <c:ext xmlns:c16="http://schemas.microsoft.com/office/drawing/2014/chart" uri="{C3380CC4-5D6E-409C-BE32-E72D297353CC}">
                <c16:uniqueId val="{0000000B-D97C-4E86-8AA2-F7E40607FB2D}"/>
              </c:ext>
            </c:extLst>
          </c:dPt>
          <c:dPt>
            <c:idx val="15"/>
            <c:extLst xmlns:c16r2="http://schemas.microsoft.com/office/drawing/2015/06/chart">
              <c:ext xmlns:c16="http://schemas.microsoft.com/office/drawing/2014/chart" uri="{C3380CC4-5D6E-409C-BE32-E72D297353CC}">
                <c16:uniqueId val="{0000000C-D97C-4E86-8AA2-F7E40607FB2D}"/>
              </c:ext>
            </c:extLst>
          </c:dPt>
          <c:dLbls>
            <c:spPr>
              <a:noFill/>
              <a:ln>
                <a:noFill/>
              </a:ln>
              <a:effectLst/>
            </c:spPr>
            <c:txPr>
              <a:bodyPr/>
              <a:lstStyle/>
              <a:p>
                <a:pPr>
                  <a:defRPr sz="1400">
                    <a:solidFill>
                      <a:schemeClr val="bg1"/>
                    </a:solidFill>
                  </a:defRPr>
                </a:pPr>
                <a:endParaRPr lang="en-US"/>
              </a:p>
            </c:txPr>
            <c:showVal val="1"/>
            <c:extLst xmlns:c16r2="http://schemas.microsoft.com/office/drawing/2015/06/chart">
              <c:ext xmlns:c15="http://schemas.microsoft.com/office/drawing/2012/chart" uri="{CE6537A1-D6FC-4f65-9D91-7224C49458BB}">
                <c15:showLeaderLines val="0"/>
              </c:ext>
            </c:extLst>
          </c:dLbls>
          <c:cat>
            <c:strRef>
              <c:f>Sheet1!$A$2:$A$19</c:f>
              <c:strCache>
                <c:ptCount val="18"/>
                <c:pt idx="0">
                  <c:v>Men</c:v>
                </c:pt>
                <c:pt idx="1">
                  <c:v>Women</c:v>
                </c:pt>
                <c:pt idx="3">
                  <c:v>Latinos</c:v>
                </c:pt>
                <c:pt idx="4">
                  <c:v>African-Americans</c:v>
                </c:pt>
                <c:pt idx="5">
                  <c:v>Asians/Pacific Islanders</c:v>
                </c:pt>
                <c:pt idx="6">
                  <c:v>Whites</c:v>
                </c:pt>
                <c:pt idx="7">
                  <c:v>People of Color</c:v>
                </c:pt>
                <c:pt idx="9">
                  <c:v>Los Angeles County</c:v>
                </c:pt>
                <c:pt idx="10">
                  <c:v>Counties Surrounding 
Los Angeles</c:v>
                </c:pt>
                <c:pt idx="11">
                  <c:v>Bay Area</c:v>
                </c:pt>
                <c:pt idx="12">
                  <c:v>San Diego</c:v>
                </c:pt>
                <c:pt idx="13">
                  <c:v>Sacramento/Rural North</c:v>
                </c:pt>
                <c:pt idx="14">
                  <c:v>Central Valley/Central Coast</c:v>
                </c:pt>
                <c:pt idx="16">
                  <c:v>Voters</c:v>
                </c:pt>
                <c:pt idx="17">
                  <c:v>Non-Voters</c:v>
                </c:pt>
              </c:strCache>
            </c:strRef>
          </c:cat>
          <c:val>
            <c:numRef>
              <c:f>Sheet1!$B$2:$B$19</c:f>
              <c:numCache>
                <c:formatCode>0%</c:formatCode>
                <c:ptCount val="18"/>
                <c:pt idx="0">
                  <c:v>0.68</c:v>
                </c:pt>
                <c:pt idx="1">
                  <c:v>0.68</c:v>
                </c:pt>
                <c:pt idx="3">
                  <c:v>0.73</c:v>
                </c:pt>
                <c:pt idx="4">
                  <c:v>0.74</c:v>
                </c:pt>
                <c:pt idx="5">
                  <c:v>0.67</c:v>
                </c:pt>
                <c:pt idx="6">
                  <c:v>0.56</c:v>
                </c:pt>
                <c:pt idx="7">
                  <c:v>0.69</c:v>
                </c:pt>
                <c:pt idx="9">
                  <c:v>0.72</c:v>
                </c:pt>
                <c:pt idx="10">
                  <c:v>0.63</c:v>
                </c:pt>
                <c:pt idx="11">
                  <c:v>0.68</c:v>
                </c:pt>
                <c:pt idx="12">
                  <c:v>0.62</c:v>
                </c:pt>
                <c:pt idx="13">
                  <c:v>0.67</c:v>
                </c:pt>
                <c:pt idx="14">
                  <c:v>0.75</c:v>
                </c:pt>
                <c:pt idx="16">
                  <c:v>0.68</c:v>
                </c:pt>
                <c:pt idx="17">
                  <c:v>0.67</c:v>
                </c:pt>
              </c:numCache>
            </c:numRef>
          </c:val>
          <c:extLst xmlns:c16r2="http://schemas.microsoft.com/office/drawing/2015/06/chart">
            <c:ext xmlns:c16="http://schemas.microsoft.com/office/drawing/2014/chart" uri="{C3380CC4-5D6E-409C-BE32-E72D297353CC}">
              <c16:uniqueId val="{0000000E-D97C-4E86-8AA2-F7E40607FB2D}"/>
            </c:ext>
          </c:extLst>
        </c:ser>
        <c:ser>
          <c:idx val="1"/>
          <c:order val="1"/>
          <c:tx>
            <c:strRef>
              <c:f>Sheet1!$C$1</c:f>
              <c:strCache>
                <c:ptCount val="1"/>
                <c:pt idx="0">
                  <c:v>Total Oppose</c:v>
                </c:pt>
              </c:strCache>
            </c:strRef>
          </c:tx>
          <c:spPr>
            <a:solidFill>
              <a:schemeClr val="accent4"/>
            </a:solidFill>
            <a:ln>
              <a:noFill/>
            </a:ln>
          </c:spPr>
          <c:dLbls>
            <c:dLbl>
              <c:idx val="0"/>
              <c:layout/>
              <c:numFmt formatCode="0%;0%" sourceLinked="0"/>
              <c:spPr/>
              <c:txPr>
                <a:bodyPr/>
                <a:lstStyle/>
                <a:p>
                  <a:pPr>
                    <a:defRPr sz="14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0F-D97C-4E86-8AA2-F7E40607FB2D}"/>
                </c:ext>
                <c:ext xmlns:c15="http://schemas.microsoft.com/office/drawing/2012/chart" uri="{CE6537A1-D6FC-4f65-9D91-7224C49458BB}"/>
              </c:extLst>
            </c:dLbl>
            <c:dLbl>
              <c:idx val="1"/>
              <c:layout/>
              <c:numFmt formatCode="0%;0%" sourceLinked="0"/>
              <c:spPr/>
              <c:txPr>
                <a:bodyPr/>
                <a:lstStyle/>
                <a:p>
                  <a:pPr>
                    <a:defRPr sz="14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10-D97C-4E86-8AA2-F7E40607FB2D}"/>
                </c:ext>
                <c:ext xmlns:c15="http://schemas.microsoft.com/office/drawing/2012/chart" uri="{CE6537A1-D6FC-4f65-9D91-7224C49458BB}"/>
              </c:extLst>
            </c:dLbl>
            <c:dLbl>
              <c:idx val="2"/>
              <c:numFmt formatCode="0%;0%" sourceLinked="0"/>
              <c:spPr/>
              <c:txPr>
                <a:bodyPr/>
                <a:lstStyle/>
                <a:p>
                  <a:pPr>
                    <a:defRPr sz="14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11-D97C-4E86-8AA2-F7E40607FB2D}"/>
                </c:ext>
                <c:ext xmlns:c15="http://schemas.microsoft.com/office/drawing/2012/chart" uri="{CE6537A1-D6FC-4f65-9D91-7224C49458BB}"/>
              </c:extLst>
            </c:dLbl>
            <c:dLbl>
              <c:idx val="3"/>
              <c:layout/>
              <c:showVal val="1"/>
              <c:extLst xmlns:c16r2="http://schemas.microsoft.com/office/drawing/2015/06/chart">
                <c:ext xmlns:c16="http://schemas.microsoft.com/office/drawing/2014/chart" uri="{C3380CC4-5D6E-409C-BE32-E72D297353CC}">
                  <c16:uniqueId val="{00000012-D97C-4E86-8AA2-F7E40607FB2D}"/>
                </c:ext>
                <c:ext xmlns:c15="http://schemas.microsoft.com/office/drawing/2012/chart" uri="{CE6537A1-D6FC-4f65-9D91-7224C49458BB}"/>
              </c:extLst>
            </c:dLbl>
            <c:dLbl>
              <c:idx val="4"/>
              <c:layout/>
              <c:numFmt formatCode="0%;0%" sourceLinked="0"/>
              <c:spPr>
                <a:noFill/>
                <a:ln>
                  <a:noFill/>
                </a:ln>
                <a:effectLst/>
              </c:spPr>
              <c:txPr>
                <a:bodyPr/>
                <a:lstStyle/>
                <a:p>
                  <a:pPr>
                    <a:defRPr sz="11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13-D97C-4E86-8AA2-F7E40607FB2D}"/>
                </c:ext>
                <c:ext xmlns:c15="http://schemas.microsoft.com/office/drawing/2012/chart" uri="{CE6537A1-D6FC-4f65-9D91-7224C49458BB}"/>
              </c:extLst>
            </c:dLbl>
            <c:dLbl>
              <c:idx val="5"/>
              <c:layout/>
              <c:showVal val="1"/>
              <c:extLst xmlns:c16r2="http://schemas.microsoft.com/office/drawing/2015/06/chart">
                <c:ext xmlns:c16="http://schemas.microsoft.com/office/drawing/2014/chart" uri="{C3380CC4-5D6E-409C-BE32-E72D297353CC}">
                  <c16:uniqueId val="{00000014-D97C-4E86-8AA2-F7E40607FB2D}"/>
                </c:ext>
                <c:ext xmlns:c15="http://schemas.microsoft.com/office/drawing/2012/chart" uri="{CE6537A1-D6FC-4f65-9D91-7224C49458BB}"/>
              </c:extLst>
            </c:dLbl>
            <c:dLbl>
              <c:idx val="6"/>
              <c:layout/>
              <c:showVal val="1"/>
              <c:extLst xmlns:c16r2="http://schemas.microsoft.com/office/drawing/2015/06/chart">
                <c:ext xmlns:c16="http://schemas.microsoft.com/office/drawing/2014/chart" uri="{C3380CC4-5D6E-409C-BE32-E72D297353CC}">
                  <c16:uniqueId val="{00000015-D97C-4E86-8AA2-F7E40607FB2D}"/>
                </c:ext>
                <c:ext xmlns:c15="http://schemas.microsoft.com/office/drawing/2012/chart" uri="{CE6537A1-D6FC-4f65-9D91-7224C49458BB}"/>
              </c:extLst>
            </c:dLbl>
            <c:dLbl>
              <c:idx val="7"/>
              <c:layout/>
              <c:showVal val="1"/>
              <c:extLst xmlns:c16r2="http://schemas.microsoft.com/office/drawing/2015/06/chart">
                <c:ext xmlns:c16="http://schemas.microsoft.com/office/drawing/2014/chart" uri="{C3380CC4-5D6E-409C-BE32-E72D297353CC}">
                  <c16:uniqueId val="{00000016-D97C-4E86-8AA2-F7E40607FB2D}"/>
                </c:ext>
                <c:ext xmlns:c15="http://schemas.microsoft.com/office/drawing/2012/chart" uri="{CE6537A1-D6FC-4f65-9D91-7224C49458BB}"/>
              </c:extLst>
            </c:dLbl>
            <c:dLbl>
              <c:idx val="9"/>
              <c:layout/>
              <c:showVal val="1"/>
              <c:extLst xmlns:c16r2="http://schemas.microsoft.com/office/drawing/2015/06/chart">
                <c:ext xmlns:c16="http://schemas.microsoft.com/office/drawing/2014/chart" uri="{C3380CC4-5D6E-409C-BE32-E72D297353CC}">
                  <c16:uniqueId val="{00000017-D97C-4E86-8AA2-F7E40607FB2D}"/>
                </c:ext>
                <c:ext xmlns:c15="http://schemas.microsoft.com/office/drawing/2012/chart" uri="{CE6537A1-D6FC-4f65-9D91-7224C49458BB}"/>
              </c:extLst>
            </c:dLbl>
            <c:dLbl>
              <c:idx val="10"/>
              <c:layout/>
              <c:showVal val="1"/>
              <c:extLst xmlns:c16r2="http://schemas.microsoft.com/office/drawing/2015/06/chart">
                <c:ext xmlns:c16="http://schemas.microsoft.com/office/drawing/2014/chart" uri="{C3380CC4-5D6E-409C-BE32-E72D297353CC}">
                  <c16:uniqueId val="{00000018-D97C-4E86-8AA2-F7E40607FB2D}"/>
                </c:ext>
                <c:ext xmlns:c15="http://schemas.microsoft.com/office/drawing/2012/chart" uri="{CE6537A1-D6FC-4f65-9D91-7224C49458BB}"/>
              </c:extLst>
            </c:dLbl>
            <c:dLbl>
              <c:idx val="11"/>
              <c:layout/>
              <c:numFmt formatCode="0%;0%" sourceLinked="0"/>
              <c:spPr>
                <a:noFill/>
                <a:ln>
                  <a:noFill/>
                </a:ln>
                <a:effectLst/>
              </c:spPr>
              <c:txPr>
                <a:bodyPr/>
                <a:lstStyle/>
                <a:p>
                  <a:pPr>
                    <a:defRPr sz="12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19-D97C-4E86-8AA2-F7E40607FB2D}"/>
                </c:ext>
                <c:ext xmlns:c15="http://schemas.microsoft.com/office/drawing/2012/chart" uri="{CE6537A1-D6FC-4f65-9D91-7224C49458BB}"/>
              </c:extLst>
            </c:dLbl>
            <c:dLbl>
              <c:idx val="13"/>
              <c:layout/>
              <c:numFmt formatCode="0%;0%" sourceLinked="0"/>
              <c:spPr>
                <a:noFill/>
                <a:ln>
                  <a:noFill/>
                </a:ln>
                <a:effectLst/>
              </c:spPr>
              <c:txPr>
                <a:bodyPr/>
                <a:lstStyle/>
                <a:p>
                  <a:pPr>
                    <a:defRPr sz="12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1E-D97C-4E86-8AA2-F7E40607FB2D}"/>
                </c:ext>
                <c:ext xmlns:c15="http://schemas.microsoft.com/office/drawing/2012/chart" uri="{CE6537A1-D6FC-4f65-9D91-7224C49458BB}"/>
              </c:extLst>
            </c:dLbl>
            <c:dLbl>
              <c:idx val="14"/>
              <c:layout>
                <c:manualLayout>
                  <c:x val="4.16487750567498E-7"/>
                  <c:y val="0.00244529706797329"/>
                </c:manualLayout>
              </c:layout>
              <c:numFmt formatCode="0%;0%" sourceLinked="0"/>
              <c:spPr>
                <a:noFill/>
                <a:ln>
                  <a:noFill/>
                </a:ln>
                <a:effectLst/>
              </c:spPr>
              <c:txPr>
                <a:bodyPr/>
                <a:lstStyle/>
                <a:p>
                  <a:pPr>
                    <a:defRPr sz="1200">
                      <a:solidFill>
                        <a:schemeClr val="bg1"/>
                      </a:solidFill>
                    </a:defRPr>
                  </a:pPr>
                  <a:endParaRPr lang="en-US"/>
                </a:p>
              </c:txPr>
              <c:showVal val="1"/>
              <c:separator> </c:separator>
              <c:extLst xmlns:c16r2="http://schemas.microsoft.com/office/drawing/2015/06/chart">
                <c:ext xmlns:c16="http://schemas.microsoft.com/office/drawing/2014/chart" uri="{C3380CC4-5D6E-409C-BE32-E72D297353CC}">
                  <c16:uniqueId val="{0000001A-D97C-4E86-8AA2-F7E40607FB2D}"/>
                </c:ext>
                <c:ext xmlns:c15="http://schemas.microsoft.com/office/drawing/2012/chart" uri="{CE6537A1-D6FC-4f65-9D91-7224C49458BB}"/>
              </c:extLst>
            </c:dLbl>
            <c:dLbl>
              <c:idx val="15"/>
              <c:showVal val="1"/>
              <c:extLst xmlns:c16r2="http://schemas.microsoft.com/office/drawing/2015/06/chart">
                <c:ext xmlns:c16="http://schemas.microsoft.com/office/drawing/2014/chart" uri="{C3380CC4-5D6E-409C-BE32-E72D297353CC}">
                  <c16:uniqueId val="{0000001B-D97C-4E86-8AA2-F7E40607FB2D}"/>
                </c:ext>
                <c:ext xmlns:c15="http://schemas.microsoft.com/office/drawing/2012/chart" uri="{CE6537A1-D6FC-4f65-9D91-7224C49458BB}"/>
              </c:extLst>
            </c:dLbl>
            <c:dLbl>
              <c:idx val="17"/>
              <c:layout/>
              <c:numFmt formatCode="0%;0%" sourceLinked="0"/>
              <c:spPr>
                <a:noFill/>
                <a:ln>
                  <a:noFill/>
                </a:ln>
                <a:effectLst/>
              </c:spPr>
              <c:txPr>
                <a:bodyPr/>
                <a:lstStyle/>
                <a:p>
                  <a:pPr>
                    <a:defRPr sz="12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1D-D97C-4E86-8AA2-F7E40607FB2D}"/>
                </c:ext>
                <c:ext xmlns:c15="http://schemas.microsoft.com/office/drawing/2012/chart" uri="{CE6537A1-D6FC-4f65-9D91-7224C49458BB}"/>
              </c:extLst>
            </c:dLbl>
            <c:numFmt formatCode="0%;0%" sourceLinked="0"/>
            <c:spPr>
              <a:noFill/>
              <a:ln>
                <a:noFill/>
              </a:ln>
              <a:effectLst/>
            </c:spPr>
            <c:txPr>
              <a:bodyPr/>
              <a:lstStyle/>
              <a:p>
                <a:pPr>
                  <a:defRPr sz="1400">
                    <a:solidFill>
                      <a:schemeClr val="bg1"/>
                    </a:solidFill>
                  </a:defRPr>
                </a:pPr>
                <a:endParaRPr lang="en-US"/>
              </a:p>
            </c:txPr>
            <c:showVal val="1"/>
            <c:separator> </c:separator>
            <c:extLst xmlns:c16r2="http://schemas.microsoft.com/office/drawing/2015/06/chart">
              <c:ext xmlns:c15="http://schemas.microsoft.com/office/drawing/2012/chart" uri="{CE6537A1-D6FC-4f65-9D91-7224C49458BB}">
                <c15:showLeaderLines val="1"/>
              </c:ext>
            </c:extLst>
          </c:dLbls>
          <c:cat>
            <c:strRef>
              <c:f>Sheet1!$A$2:$A$19</c:f>
              <c:strCache>
                <c:ptCount val="18"/>
                <c:pt idx="0">
                  <c:v>Men</c:v>
                </c:pt>
                <c:pt idx="1">
                  <c:v>Women</c:v>
                </c:pt>
                <c:pt idx="3">
                  <c:v>Latinos</c:v>
                </c:pt>
                <c:pt idx="4">
                  <c:v>African-Americans</c:v>
                </c:pt>
                <c:pt idx="5">
                  <c:v>Asians/Pacific Islanders</c:v>
                </c:pt>
                <c:pt idx="6">
                  <c:v>Whites</c:v>
                </c:pt>
                <c:pt idx="7">
                  <c:v>People of Color</c:v>
                </c:pt>
                <c:pt idx="9">
                  <c:v>Los Angeles County</c:v>
                </c:pt>
                <c:pt idx="10">
                  <c:v>Counties Surrounding 
Los Angeles</c:v>
                </c:pt>
                <c:pt idx="11">
                  <c:v>Bay Area</c:v>
                </c:pt>
                <c:pt idx="12">
                  <c:v>San Diego</c:v>
                </c:pt>
                <c:pt idx="13">
                  <c:v>Sacramento/Rural North</c:v>
                </c:pt>
                <c:pt idx="14">
                  <c:v>Central Valley/Central Coast</c:v>
                </c:pt>
                <c:pt idx="16">
                  <c:v>Voters</c:v>
                </c:pt>
                <c:pt idx="17">
                  <c:v>Non-Voters</c:v>
                </c:pt>
              </c:strCache>
            </c:strRef>
          </c:cat>
          <c:val>
            <c:numRef>
              <c:f>Sheet1!$C$2:$C$19</c:f>
              <c:numCache>
                <c:formatCode>0%</c:formatCode>
                <c:ptCount val="18"/>
                <c:pt idx="0">
                  <c:v>-0.26</c:v>
                </c:pt>
                <c:pt idx="1">
                  <c:v>-0.24</c:v>
                </c:pt>
                <c:pt idx="3">
                  <c:v>-0.23</c:v>
                </c:pt>
                <c:pt idx="4">
                  <c:v>-0.2</c:v>
                </c:pt>
                <c:pt idx="5">
                  <c:v>-0.27</c:v>
                </c:pt>
                <c:pt idx="6">
                  <c:v>-0.28</c:v>
                </c:pt>
                <c:pt idx="7">
                  <c:v>-0.23</c:v>
                </c:pt>
                <c:pt idx="9">
                  <c:v>-0.23</c:v>
                </c:pt>
                <c:pt idx="10">
                  <c:v>-0.29</c:v>
                </c:pt>
                <c:pt idx="11">
                  <c:v>-0.22</c:v>
                </c:pt>
                <c:pt idx="12">
                  <c:v>-0.31</c:v>
                </c:pt>
                <c:pt idx="13">
                  <c:v>-0.22</c:v>
                </c:pt>
                <c:pt idx="14">
                  <c:v>-0.22</c:v>
                </c:pt>
                <c:pt idx="16">
                  <c:v>-0.25</c:v>
                </c:pt>
                <c:pt idx="17">
                  <c:v>-0.22</c:v>
                </c:pt>
              </c:numCache>
            </c:numRef>
          </c:val>
          <c:extLst xmlns:c16r2="http://schemas.microsoft.com/office/drawing/2015/06/chart">
            <c:ext xmlns:c16="http://schemas.microsoft.com/office/drawing/2014/chart" uri="{C3380CC4-5D6E-409C-BE32-E72D297353CC}">
              <c16:uniqueId val="{0000001C-D97C-4E86-8AA2-F7E40607FB2D}"/>
            </c:ext>
          </c:extLst>
        </c:ser>
        <c:dLbls/>
        <c:gapWidth val="25"/>
        <c:overlap val="100"/>
        <c:axId val="351893416"/>
        <c:axId val="351948184"/>
      </c:barChart>
      <c:catAx>
        <c:axId val="351893416"/>
        <c:scaling>
          <c:orientation val="maxMin"/>
        </c:scaling>
        <c:axPos val="r"/>
        <c:numFmt formatCode="General" sourceLinked="1"/>
        <c:majorTickMark val="none"/>
        <c:tickLblPos val="high"/>
        <c:spPr>
          <a:ln>
            <a:noFill/>
          </a:ln>
        </c:spPr>
        <c:txPr>
          <a:bodyPr/>
          <a:lstStyle/>
          <a:p>
            <a:pPr algn="r">
              <a:lnSpc>
                <a:spcPts val="1200"/>
              </a:lnSpc>
              <a:defRPr sz="1400"/>
            </a:pPr>
            <a:endParaRPr lang="en-US"/>
          </a:p>
        </c:txPr>
        <c:crossAx val="351948184"/>
        <c:crossesAt val="0.0"/>
        <c:auto val="1"/>
        <c:lblAlgn val="ctr"/>
        <c:lblOffset val="100"/>
      </c:catAx>
      <c:valAx>
        <c:axId val="351948184"/>
        <c:scaling>
          <c:orientation val="maxMin"/>
          <c:max val="0.8"/>
          <c:min val="-0.4"/>
        </c:scaling>
        <c:delete val="1"/>
        <c:axPos val="b"/>
        <c:numFmt formatCode="0%;0%" sourceLinked="0"/>
        <c:tickLblPos val="nextTo"/>
        <c:crossAx val="351893416"/>
        <c:crosses val="max"/>
        <c:crossBetween val="between"/>
      </c:valAx>
    </c:plotArea>
    <c:legend>
      <c:legendPos val="t"/>
      <c:layout>
        <c:manualLayout>
          <c:xMode val="edge"/>
          <c:yMode val="edge"/>
          <c:x val="0.441749306494926"/>
          <c:y val="0.0"/>
          <c:w val="0.523823272090989"/>
          <c:h val="0.0468722655898476"/>
        </c:manualLayout>
      </c:layout>
      <c:txPr>
        <a:bodyPr/>
        <a:lstStyle/>
        <a:p>
          <a:pPr>
            <a:defRPr sz="1200"/>
          </a:pPr>
          <a:endParaRPr lang="en-US"/>
        </a:p>
      </c:txPr>
    </c:legend>
    <c:plotVisOnly val="1"/>
    <c:dispBlanksAs val="gap"/>
  </c:chart>
  <c:txPr>
    <a:bodyPr/>
    <a:lstStyle/>
    <a:p>
      <a:pPr>
        <a:defRPr sz="1800"/>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524263507025199"/>
          <c:y val="0.0383747053280911"/>
          <c:w val="0.373518296802856"/>
          <c:h val="0.888995625182872"/>
        </c:manualLayout>
      </c:layout>
      <c:barChart>
        <c:barDir val="bar"/>
        <c:grouping val="clustered"/>
        <c:ser>
          <c:idx val="0"/>
          <c:order val="0"/>
          <c:tx>
            <c:strRef>
              <c:f>Sheet1!$B$1</c:f>
              <c:strCache>
                <c:ptCount val="1"/>
                <c:pt idx="0">
                  <c:v>Series 1</c:v>
                </c:pt>
              </c:strCache>
            </c:strRef>
          </c:tx>
          <c:spPr>
            <a:ln>
              <a:noFill/>
            </a:ln>
          </c:spPr>
          <c:dPt>
            <c:idx val="0"/>
            <c:spPr>
              <a:solidFill>
                <a:schemeClr val="accent1"/>
              </a:solidFill>
              <a:ln>
                <a:noFill/>
              </a:ln>
            </c:spPr>
            <c:extLst xmlns:c16r2="http://schemas.microsoft.com/office/drawing/2015/06/chart">
              <c:ext xmlns:c16="http://schemas.microsoft.com/office/drawing/2014/chart" uri="{C3380CC4-5D6E-409C-BE32-E72D297353CC}">
                <c16:uniqueId val="{00000001-E8EF-4BBE-B099-4EC27B19E37A}"/>
              </c:ext>
            </c:extLst>
          </c:dPt>
          <c:dPt>
            <c:idx val="1"/>
            <c:spPr>
              <a:solidFill>
                <a:schemeClr val="accent2"/>
              </a:solidFill>
              <a:ln>
                <a:noFill/>
              </a:ln>
            </c:spPr>
            <c:extLst xmlns:c16r2="http://schemas.microsoft.com/office/drawing/2015/06/chart">
              <c:ext xmlns:c16="http://schemas.microsoft.com/office/drawing/2014/chart" uri="{C3380CC4-5D6E-409C-BE32-E72D297353CC}">
                <c16:uniqueId val="{00000003-E8EF-4BBE-B099-4EC27B19E37A}"/>
              </c:ext>
            </c:extLst>
          </c:dPt>
          <c:dPt>
            <c:idx val="2"/>
            <c:spPr>
              <a:solidFill>
                <a:schemeClr val="accent1">
                  <a:lumMod val="20000"/>
                  <a:lumOff val="80000"/>
                </a:schemeClr>
              </a:solidFill>
              <a:ln>
                <a:noFill/>
              </a:ln>
            </c:spPr>
            <c:extLst xmlns:c16r2="http://schemas.microsoft.com/office/drawing/2015/06/chart">
              <c:ext xmlns:c16="http://schemas.microsoft.com/office/drawing/2014/chart" uri="{C3380CC4-5D6E-409C-BE32-E72D297353CC}">
                <c16:uniqueId val="{00000005-E8EF-4BBE-B099-4EC27B19E37A}"/>
              </c:ext>
            </c:extLst>
          </c:dPt>
          <c:dPt>
            <c:idx val="3"/>
            <c:spPr>
              <a:solidFill>
                <a:schemeClr val="accent5"/>
              </a:solidFill>
              <a:ln>
                <a:noFill/>
              </a:ln>
            </c:spPr>
            <c:extLst xmlns:c16r2="http://schemas.microsoft.com/office/drawing/2015/06/chart">
              <c:ext xmlns:c16="http://schemas.microsoft.com/office/drawing/2014/chart" uri="{C3380CC4-5D6E-409C-BE32-E72D297353CC}">
                <c16:uniqueId val="{00000007-E8EF-4BBE-B099-4EC27B19E37A}"/>
              </c:ext>
            </c:extLst>
          </c:dPt>
          <c:dPt>
            <c:idx val="4"/>
            <c:spPr>
              <a:solidFill>
                <a:schemeClr val="accent4"/>
              </a:solidFill>
              <a:ln>
                <a:noFill/>
              </a:ln>
            </c:spPr>
            <c:extLst xmlns:c16r2="http://schemas.microsoft.com/office/drawing/2015/06/chart">
              <c:ext xmlns:c16="http://schemas.microsoft.com/office/drawing/2014/chart" uri="{C3380CC4-5D6E-409C-BE32-E72D297353CC}">
                <c16:uniqueId val="{00000009-E8EF-4BBE-B099-4EC27B19E37A}"/>
              </c:ext>
            </c:extLst>
          </c:dPt>
          <c:dPt>
            <c:idx val="5"/>
            <c:spPr>
              <a:solidFill>
                <a:schemeClr val="accent6"/>
              </a:solidFill>
              <a:ln>
                <a:noFill/>
              </a:ln>
            </c:spPr>
            <c:extLst xmlns:c16r2="http://schemas.microsoft.com/office/drawing/2015/06/chart">
              <c:ext xmlns:c16="http://schemas.microsoft.com/office/drawing/2014/chart" uri="{C3380CC4-5D6E-409C-BE32-E72D297353CC}">
                <c16:uniqueId val="{0000000B-E8EF-4BBE-B099-4EC27B19E37A}"/>
              </c:ext>
            </c:extLst>
          </c:dPt>
          <c:dPt>
            <c:idx val="6"/>
            <c:spPr>
              <a:solidFill>
                <a:schemeClr val="accent6"/>
              </a:solidFill>
              <a:ln>
                <a:noFill/>
              </a:ln>
            </c:spPr>
            <c:extLst xmlns:c16r2="http://schemas.microsoft.com/office/drawing/2015/06/chart">
              <c:ext xmlns:c16="http://schemas.microsoft.com/office/drawing/2014/chart" uri="{C3380CC4-5D6E-409C-BE32-E72D297353CC}">
                <c16:uniqueId val="{0000000D-E8EF-4BBE-B099-4EC27B19E37A}"/>
              </c:ext>
            </c:extLst>
          </c:dPt>
          <c:dLbls>
            <c:spPr>
              <a:noFill/>
              <a:ln>
                <a:noFill/>
              </a:ln>
              <a:effectLst/>
            </c:spPr>
            <c:txPr>
              <a:bodyPr/>
              <a:lstStyle/>
              <a:p>
                <a:pPr>
                  <a:defRPr sz="1600">
                    <a:solidFill>
                      <a:schemeClr val="tx1"/>
                    </a:solidFill>
                  </a:defRPr>
                </a:pPr>
                <a:endParaRPr lang="en-US"/>
              </a:p>
            </c:txPr>
            <c:dLblPos val="outEnd"/>
            <c:showVal val="1"/>
            <c:separator> </c:separator>
            <c:extLst xmlns:c16r2="http://schemas.microsoft.com/office/drawing/2015/06/chart">
              <c:ext xmlns:c15="http://schemas.microsoft.com/office/drawing/2012/chart" uri="{CE6537A1-D6FC-4f65-9D91-7224C49458BB}">
                <c15:showLeaderLines val="0"/>
              </c:ext>
            </c:extLst>
          </c:dLbls>
          <c:cat>
            <c:strRef>
              <c:f>Sheet1!$A$2:$A$8</c:f>
              <c:strCache>
                <c:ptCount val="7"/>
                <c:pt idx="0">
                  <c:v>Strongly support</c:v>
                </c:pt>
                <c:pt idx="1">
                  <c:v>Somewhat support</c:v>
                </c:pt>
                <c:pt idx="3">
                  <c:v>Somewhat oppose</c:v>
                </c:pt>
                <c:pt idx="4">
                  <c:v>Strongly oppose</c:v>
                </c:pt>
                <c:pt idx="6">
                  <c:v>Don't know</c:v>
                </c:pt>
              </c:strCache>
            </c:strRef>
          </c:cat>
          <c:val>
            <c:numRef>
              <c:f>Sheet1!$B$2:$B$8</c:f>
              <c:numCache>
                <c:formatCode>0%</c:formatCode>
                <c:ptCount val="7"/>
                <c:pt idx="0">
                  <c:v>0.28</c:v>
                </c:pt>
                <c:pt idx="1">
                  <c:v>0.4</c:v>
                </c:pt>
                <c:pt idx="3">
                  <c:v>0.15</c:v>
                </c:pt>
                <c:pt idx="4">
                  <c:v>0.09</c:v>
                </c:pt>
                <c:pt idx="6">
                  <c:v>0.07</c:v>
                </c:pt>
              </c:numCache>
            </c:numRef>
          </c:val>
          <c:extLst xmlns:c16r2="http://schemas.microsoft.com/office/drawing/2015/06/chart">
            <c:ext xmlns:c16="http://schemas.microsoft.com/office/drawing/2014/chart" uri="{C3380CC4-5D6E-409C-BE32-E72D297353CC}">
              <c16:uniqueId val="{0000000E-E8EF-4BBE-B099-4EC27B19E37A}"/>
            </c:ext>
          </c:extLst>
        </c:ser>
        <c:dLbls/>
        <c:gapWidth val="25"/>
        <c:axId val="233606952"/>
        <c:axId val="233610568"/>
      </c:barChart>
      <c:catAx>
        <c:axId val="233606952"/>
        <c:scaling>
          <c:orientation val="maxMin"/>
        </c:scaling>
        <c:axPos val="l"/>
        <c:numFmt formatCode="General" sourceLinked="0"/>
        <c:majorTickMark val="none"/>
        <c:tickLblPos val="nextTo"/>
        <c:spPr>
          <a:ln>
            <a:noFill/>
          </a:ln>
        </c:spPr>
        <c:txPr>
          <a:bodyPr/>
          <a:lstStyle/>
          <a:p>
            <a:pPr algn="r">
              <a:lnSpc>
                <a:spcPts val="1700"/>
              </a:lnSpc>
              <a:defRPr sz="1600"/>
            </a:pPr>
            <a:endParaRPr lang="en-US"/>
          </a:p>
        </c:txPr>
        <c:crossAx val="233610568"/>
        <c:crosses val="autoZero"/>
        <c:auto val="1"/>
        <c:lblAlgn val="ctr"/>
        <c:lblOffset val="100"/>
      </c:catAx>
      <c:valAx>
        <c:axId val="233610568"/>
        <c:scaling>
          <c:orientation val="minMax"/>
        </c:scaling>
        <c:delete val="1"/>
        <c:axPos val="b"/>
        <c:numFmt formatCode="0%" sourceLinked="1"/>
        <c:tickLblPos val="nextTo"/>
        <c:crossAx val="233606952"/>
        <c:crosses val="max"/>
        <c:crossBetween val="between"/>
        <c:majorUnit val="0.1"/>
      </c:valAx>
    </c:plotArea>
    <c:plotVisOnly val="1"/>
    <c:dispBlanksAs val="gap"/>
  </c:chart>
  <c:txPr>
    <a:bodyPr/>
    <a:lstStyle/>
    <a:p>
      <a:pPr>
        <a:defRPr sz="1800"/>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424779046346753"/>
          <c:y val="0.0383747053280911"/>
          <c:w val="0.512868382014999"/>
          <c:h val="0.943823508064048"/>
        </c:manualLayout>
      </c:layout>
      <c:barChart>
        <c:barDir val="bar"/>
        <c:grouping val="clustered"/>
        <c:ser>
          <c:idx val="0"/>
          <c:order val="0"/>
          <c:tx>
            <c:strRef>
              <c:f>Sheet1!$B$1</c:f>
              <c:strCache>
                <c:ptCount val="1"/>
                <c:pt idx="0">
                  <c:v>Series 1</c:v>
                </c:pt>
              </c:strCache>
            </c:strRef>
          </c:tx>
          <c:spPr>
            <a:ln>
              <a:noFill/>
            </a:ln>
          </c:spPr>
          <c:dPt>
            <c:idx val="0"/>
            <c:spPr>
              <a:solidFill>
                <a:schemeClr val="accent1"/>
              </a:solidFill>
              <a:ln>
                <a:noFill/>
              </a:ln>
            </c:spPr>
            <c:extLst xmlns:c16r2="http://schemas.microsoft.com/office/drawing/2015/06/chart">
              <c:ext xmlns:c16="http://schemas.microsoft.com/office/drawing/2014/chart" uri="{C3380CC4-5D6E-409C-BE32-E72D297353CC}">
                <c16:uniqueId val="{00000001-D140-40C1-9548-4378CA21B598}"/>
              </c:ext>
            </c:extLst>
          </c:dPt>
          <c:dPt>
            <c:idx val="1"/>
            <c:spPr>
              <a:solidFill>
                <a:schemeClr val="accent2"/>
              </a:solidFill>
              <a:ln>
                <a:noFill/>
              </a:ln>
            </c:spPr>
            <c:extLst xmlns:c16r2="http://schemas.microsoft.com/office/drawing/2015/06/chart">
              <c:ext xmlns:c16="http://schemas.microsoft.com/office/drawing/2014/chart" uri="{C3380CC4-5D6E-409C-BE32-E72D297353CC}">
                <c16:uniqueId val="{00000003-D140-40C1-9548-4378CA21B598}"/>
              </c:ext>
            </c:extLst>
          </c:dPt>
          <c:dPt>
            <c:idx val="2"/>
            <c:spPr>
              <a:solidFill>
                <a:schemeClr val="accent1">
                  <a:lumMod val="20000"/>
                  <a:lumOff val="80000"/>
                </a:schemeClr>
              </a:solidFill>
              <a:ln>
                <a:noFill/>
              </a:ln>
            </c:spPr>
            <c:extLst xmlns:c16r2="http://schemas.microsoft.com/office/drawing/2015/06/chart">
              <c:ext xmlns:c16="http://schemas.microsoft.com/office/drawing/2014/chart" uri="{C3380CC4-5D6E-409C-BE32-E72D297353CC}">
                <c16:uniqueId val="{00000005-D140-40C1-9548-4378CA21B598}"/>
              </c:ext>
            </c:extLst>
          </c:dPt>
          <c:dPt>
            <c:idx val="3"/>
            <c:spPr>
              <a:solidFill>
                <a:schemeClr val="accent5"/>
              </a:solidFill>
              <a:ln>
                <a:noFill/>
              </a:ln>
            </c:spPr>
            <c:extLst xmlns:c16r2="http://schemas.microsoft.com/office/drawing/2015/06/chart">
              <c:ext xmlns:c16="http://schemas.microsoft.com/office/drawing/2014/chart" uri="{C3380CC4-5D6E-409C-BE32-E72D297353CC}">
                <c16:uniqueId val="{00000007-D140-40C1-9548-4378CA21B598}"/>
              </c:ext>
            </c:extLst>
          </c:dPt>
          <c:dPt>
            <c:idx val="4"/>
            <c:spPr>
              <a:solidFill>
                <a:schemeClr val="accent4"/>
              </a:solidFill>
              <a:ln>
                <a:noFill/>
              </a:ln>
            </c:spPr>
            <c:extLst xmlns:c16r2="http://schemas.microsoft.com/office/drawing/2015/06/chart">
              <c:ext xmlns:c16="http://schemas.microsoft.com/office/drawing/2014/chart" uri="{C3380CC4-5D6E-409C-BE32-E72D297353CC}">
                <c16:uniqueId val="{00000009-D140-40C1-9548-4378CA21B598}"/>
              </c:ext>
            </c:extLst>
          </c:dPt>
          <c:dPt>
            <c:idx val="5"/>
            <c:spPr>
              <a:solidFill>
                <a:schemeClr val="accent6"/>
              </a:solidFill>
              <a:ln>
                <a:noFill/>
              </a:ln>
            </c:spPr>
            <c:extLst xmlns:c16r2="http://schemas.microsoft.com/office/drawing/2015/06/chart">
              <c:ext xmlns:c16="http://schemas.microsoft.com/office/drawing/2014/chart" uri="{C3380CC4-5D6E-409C-BE32-E72D297353CC}">
                <c16:uniqueId val="{0000000B-D140-40C1-9548-4378CA21B598}"/>
              </c:ext>
            </c:extLst>
          </c:dPt>
          <c:dPt>
            <c:idx val="6"/>
            <c:spPr>
              <a:solidFill>
                <a:schemeClr val="accent6"/>
              </a:solidFill>
              <a:ln>
                <a:noFill/>
              </a:ln>
            </c:spPr>
            <c:extLst xmlns:c16r2="http://schemas.microsoft.com/office/drawing/2015/06/chart">
              <c:ext xmlns:c16="http://schemas.microsoft.com/office/drawing/2014/chart" uri="{C3380CC4-5D6E-409C-BE32-E72D297353CC}">
                <c16:uniqueId val="{0000000D-D140-40C1-9548-4378CA21B598}"/>
              </c:ext>
            </c:extLst>
          </c:dPt>
          <c:dLbls>
            <c:spPr>
              <a:noFill/>
              <a:ln>
                <a:noFill/>
              </a:ln>
              <a:effectLst/>
            </c:spPr>
            <c:txPr>
              <a:bodyPr/>
              <a:lstStyle/>
              <a:p>
                <a:pPr>
                  <a:defRPr sz="1800">
                    <a:solidFill>
                      <a:schemeClr val="tx1"/>
                    </a:solidFill>
                  </a:defRPr>
                </a:pPr>
                <a:endParaRPr lang="en-US"/>
              </a:p>
            </c:txPr>
            <c:dLblPos val="outEnd"/>
            <c:showVal val="1"/>
            <c:separator> </c:separator>
            <c:extLst xmlns:c16r2="http://schemas.microsoft.com/office/drawing/2015/06/chart">
              <c:ext xmlns:c15="http://schemas.microsoft.com/office/drawing/2012/chart" uri="{CE6537A1-D6FC-4f65-9D91-7224C49458BB}">
                <c15:showLeaderLines val="0"/>
              </c:ext>
            </c:extLst>
          </c:dLbls>
          <c:cat>
            <c:strRef>
              <c:f>Sheet1!$A$2:$A$8</c:f>
              <c:strCache>
                <c:ptCount val="7"/>
                <c:pt idx="0">
                  <c:v>Strongly support</c:v>
                </c:pt>
                <c:pt idx="1">
                  <c:v>Somewhat support</c:v>
                </c:pt>
                <c:pt idx="3">
                  <c:v>Somewhat oppose</c:v>
                </c:pt>
                <c:pt idx="4">
                  <c:v>Strongly oppose</c:v>
                </c:pt>
                <c:pt idx="6">
                  <c:v>Don't know/NA</c:v>
                </c:pt>
              </c:strCache>
            </c:strRef>
          </c:cat>
          <c:val>
            <c:numRef>
              <c:f>Sheet1!$B$2:$B$8</c:f>
              <c:numCache>
                <c:formatCode>0%</c:formatCode>
                <c:ptCount val="7"/>
                <c:pt idx="0">
                  <c:v>0.22</c:v>
                </c:pt>
                <c:pt idx="1">
                  <c:v>0.39</c:v>
                </c:pt>
                <c:pt idx="3">
                  <c:v>0.2</c:v>
                </c:pt>
                <c:pt idx="4">
                  <c:v>0.13</c:v>
                </c:pt>
                <c:pt idx="6">
                  <c:v>0.06</c:v>
                </c:pt>
              </c:numCache>
            </c:numRef>
          </c:val>
          <c:extLst xmlns:c16r2="http://schemas.microsoft.com/office/drawing/2015/06/chart">
            <c:ext xmlns:c16="http://schemas.microsoft.com/office/drawing/2014/chart" uri="{C3380CC4-5D6E-409C-BE32-E72D297353CC}">
              <c16:uniqueId val="{0000000E-D140-40C1-9548-4378CA21B598}"/>
            </c:ext>
          </c:extLst>
        </c:ser>
        <c:dLbls/>
        <c:gapWidth val="25"/>
        <c:axId val="352151784"/>
        <c:axId val="352153720"/>
      </c:barChart>
      <c:catAx>
        <c:axId val="352151784"/>
        <c:scaling>
          <c:orientation val="maxMin"/>
        </c:scaling>
        <c:axPos val="l"/>
        <c:numFmt formatCode="General" sourceLinked="0"/>
        <c:majorTickMark val="none"/>
        <c:tickLblPos val="nextTo"/>
        <c:spPr>
          <a:ln>
            <a:noFill/>
          </a:ln>
        </c:spPr>
        <c:txPr>
          <a:bodyPr/>
          <a:lstStyle/>
          <a:p>
            <a:pPr>
              <a:defRPr sz="1800"/>
            </a:pPr>
            <a:endParaRPr lang="en-US"/>
          </a:p>
        </c:txPr>
        <c:crossAx val="352153720"/>
        <c:crosses val="autoZero"/>
        <c:auto val="1"/>
        <c:lblAlgn val="ctr"/>
        <c:lblOffset val="100"/>
      </c:catAx>
      <c:valAx>
        <c:axId val="352153720"/>
        <c:scaling>
          <c:orientation val="minMax"/>
        </c:scaling>
        <c:delete val="1"/>
        <c:axPos val="b"/>
        <c:numFmt formatCode="0%" sourceLinked="1"/>
        <c:tickLblPos val="nextTo"/>
        <c:crossAx val="352151784"/>
        <c:crosses val="max"/>
        <c:crossBetween val="between"/>
        <c:majorUnit val="0.1"/>
      </c:valAx>
    </c:plotArea>
    <c:plotVisOnly val="1"/>
    <c:dispBlanksAs val="gap"/>
  </c:chart>
  <c:txPr>
    <a:bodyPr/>
    <a:lstStyle/>
    <a:p>
      <a:pPr>
        <a:defRPr sz="1800"/>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494454566263169"/>
          <c:y val="0.0534142862443264"/>
          <c:w val="0.460452908846585"/>
          <c:h val="0.925926231299136"/>
        </c:manualLayout>
      </c:layout>
      <c:barChart>
        <c:barDir val="bar"/>
        <c:grouping val="stacked"/>
        <c:ser>
          <c:idx val="0"/>
          <c:order val="0"/>
          <c:tx>
            <c:strRef>
              <c:f>Sheet1!$B$1</c:f>
              <c:strCache>
                <c:ptCount val="1"/>
                <c:pt idx="0">
                  <c:v>Total Support</c:v>
                </c:pt>
              </c:strCache>
            </c:strRef>
          </c:tx>
          <c:spPr>
            <a:solidFill>
              <a:schemeClr val="accent1"/>
            </a:solidFill>
            <a:ln>
              <a:noFill/>
            </a:ln>
          </c:spPr>
          <c:dPt>
            <c:idx val="0"/>
            <c:extLst xmlns:c16r2="http://schemas.microsoft.com/office/drawing/2015/06/chart">
              <c:ext xmlns:c16="http://schemas.microsoft.com/office/drawing/2014/chart" uri="{C3380CC4-5D6E-409C-BE32-E72D297353CC}">
                <c16:uniqueId val="{00000000-D97C-4E86-8AA2-F7E40607FB2D}"/>
              </c:ext>
            </c:extLst>
          </c:dPt>
          <c:dPt>
            <c:idx val="1"/>
            <c:extLst xmlns:c16r2="http://schemas.microsoft.com/office/drawing/2015/06/chart">
              <c:ext xmlns:c16="http://schemas.microsoft.com/office/drawing/2014/chart" uri="{C3380CC4-5D6E-409C-BE32-E72D297353CC}">
                <c16:uniqueId val="{00000001-D97C-4E86-8AA2-F7E40607FB2D}"/>
              </c:ext>
            </c:extLst>
          </c:dPt>
          <c:dPt>
            <c:idx val="2"/>
            <c:extLst xmlns:c16r2="http://schemas.microsoft.com/office/drawing/2015/06/chart">
              <c:ext xmlns:c16="http://schemas.microsoft.com/office/drawing/2014/chart" uri="{C3380CC4-5D6E-409C-BE32-E72D297353CC}">
                <c16:uniqueId val="{00000002-D97C-4E86-8AA2-F7E40607FB2D}"/>
              </c:ext>
            </c:extLst>
          </c:dPt>
          <c:dPt>
            <c:idx val="3"/>
            <c:extLst xmlns:c16r2="http://schemas.microsoft.com/office/drawing/2015/06/chart">
              <c:ext xmlns:c16="http://schemas.microsoft.com/office/drawing/2014/chart" uri="{C3380CC4-5D6E-409C-BE32-E72D297353CC}">
                <c16:uniqueId val="{00000003-D97C-4E86-8AA2-F7E40607FB2D}"/>
              </c:ext>
            </c:extLst>
          </c:dPt>
          <c:dPt>
            <c:idx val="4"/>
            <c:extLst xmlns:c16r2="http://schemas.microsoft.com/office/drawing/2015/06/chart">
              <c:ext xmlns:c16="http://schemas.microsoft.com/office/drawing/2014/chart" uri="{C3380CC4-5D6E-409C-BE32-E72D297353CC}">
                <c16:uniqueId val="{00000004-D97C-4E86-8AA2-F7E40607FB2D}"/>
              </c:ext>
            </c:extLst>
          </c:dPt>
          <c:dPt>
            <c:idx val="5"/>
            <c:extLst xmlns:c16r2="http://schemas.microsoft.com/office/drawing/2015/06/chart">
              <c:ext xmlns:c16="http://schemas.microsoft.com/office/drawing/2014/chart" uri="{C3380CC4-5D6E-409C-BE32-E72D297353CC}">
                <c16:uniqueId val="{00000005-D97C-4E86-8AA2-F7E40607FB2D}"/>
              </c:ext>
            </c:extLst>
          </c:dPt>
          <c:dPt>
            <c:idx val="6"/>
            <c:extLst xmlns:c16r2="http://schemas.microsoft.com/office/drawing/2015/06/chart">
              <c:ext xmlns:c16="http://schemas.microsoft.com/office/drawing/2014/chart" uri="{C3380CC4-5D6E-409C-BE32-E72D297353CC}">
                <c16:uniqueId val="{00000006-D97C-4E86-8AA2-F7E40607FB2D}"/>
              </c:ext>
            </c:extLst>
          </c:dPt>
          <c:dPt>
            <c:idx val="7"/>
            <c:extLst xmlns:c16r2="http://schemas.microsoft.com/office/drawing/2015/06/chart">
              <c:ext xmlns:c16="http://schemas.microsoft.com/office/drawing/2014/chart" uri="{C3380CC4-5D6E-409C-BE32-E72D297353CC}">
                <c16:uniqueId val="{00000007-D97C-4E86-8AA2-F7E40607FB2D}"/>
              </c:ext>
            </c:extLst>
          </c:dPt>
          <c:dPt>
            <c:idx val="8"/>
            <c:extLst xmlns:c16r2="http://schemas.microsoft.com/office/drawing/2015/06/chart">
              <c:ext xmlns:c16="http://schemas.microsoft.com/office/drawing/2014/chart" uri="{C3380CC4-5D6E-409C-BE32-E72D297353CC}">
                <c16:uniqueId val="{00000008-D97C-4E86-8AA2-F7E40607FB2D}"/>
              </c:ext>
            </c:extLst>
          </c:dPt>
          <c:dPt>
            <c:idx val="9"/>
            <c:extLst xmlns:c16r2="http://schemas.microsoft.com/office/drawing/2015/06/chart">
              <c:ext xmlns:c16="http://schemas.microsoft.com/office/drawing/2014/chart" uri="{C3380CC4-5D6E-409C-BE32-E72D297353CC}">
                <c16:uniqueId val="{00000009-D97C-4E86-8AA2-F7E40607FB2D}"/>
              </c:ext>
            </c:extLst>
          </c:dPt>
          <c:dPt>
            <c:idx val="10"/>
            <c:extLst xmlns:c16r2="http://schemas.microsoft.com/office/drawing/2015/06/chart">
              <c:ext xmlns:c16="http://schemas.microsoft.com/office/drawing/2014/chart" uri="{C3380CC4-5D6E-409C-BE32-E72D297353CC}">
                <c16:uniqueId val="{0000000A-D97C-4E86-8AA2-F7E40607FB2D}"/>
              </c:ext>
            </c:extLst>
          </c:dPt>
          <c:dPt>
            <c:idx val="12"/>
            <c:extLst xmlns:c16r2="http://schemas.microsoft.com/office/drawing/2015/06/chart">
              <c:ext xmlns:c16="http://schemas.microsoft.com/office/drawing/2014/chart" uri="{C3380CC4-5D6E-409C-BE32-E72D297353CC}">
                <c16:uniqueId val="{0000000B-D97C-4E86-8AA2-F7E40607FB2D}"/>
              </c:ext>
            </c:extLst>
          </c:dPt>
          <c:dPt>
            <c:idx val="15"/>
            <c:extLst xmlns:c16r2="http://schemas.microsoft.com/office/drawing/2015/06/chart">
              <c:ext xmlns:c16="http://schemas.microsoft.com/office/drawing/2014/chart" uri="{C3380CC4-5D6E-409C-BE32-E72D297353CC}">
                <c16:uniqueId val="{0000000C-D97C-4E86-8AA2-F7E40607FB2D}"/>
              </c:ext>
            </c:extLst>
          </c:dPt>
          <c:dLbls>
            <c:spPr>
              <a:noFill/>
              <a:ln>
                <a:noFill/>
              </a:ln>
              <a:effectLst/>
            </c:spPr>
            <c:txPr>
              <a:bodyPr/>
              <a:lstStyle/>
              <a:p>
                <a:pPr>
                  <a:defRPr sz="1400">
                    <a:solidFill>
                      <a:schemeClr val="bg1"/>
                    </a:solidFill>
                  </a:defRPr>
                </a:pPr>
                <a:endParaRPr lang="en-US"/>
              </a:p>
            </c:txPr>
            <c:showVal val="1"/>
            <c:extLst xmlns:c16r2="http://schemas.microsoft.com/office/drawing/2015/06/chart">
              <c:ext xmlns:c15="http://schemas.microsoft.com/office/drawing/2012/chart" uri="{CE6537A1-D6FC-4f65-9D91-7224C49458BB}">
                <c15:showLeaderLines val="0"/>
              </c:ext>
            </c:extLst>
          </c:dLbls>
          <c:cat>
            <c:strRef>
              <c:f>Sheet1!$A$2:$A$19</c:f>
              <c:strCache>
                <c:ptCount val="18"/>
                <c:pt idx="0">
                  <c:v>Men</c:v>
                </c:pt>
                <c:pt idx="1">
                  <c:v>Women</c:v>
                </c:pt>
                <c:pt idx="3">
                  <c:v>Latinos</c:v>
                </c:pt>
                <c:pt idx="4">
                  <c:v>African-Americans</c:v>
                </c:pt>
                <c:pt idx="5">
                  <c:v>Asians/Pacific Islanders</c:v>
                </c:pt>
                <c:pt idx="6">
                  <c:v>Whites</c:v>
                </c:pt>
                <c:pt idx="7">
                  <c:v>People of Color</c:v>
                </c:pt>
                <c:pt idx="9">
                  <c:v>Los Angeles County</c:v>
                </c:pt>
                <c:pt idx="10">
                  <c:v>Counties Surrounding 
Los Angeles</c:v>
                </c:pt>
                <c:pt idx="11">
                  <c:v>Bay Area</c:v>
                </c:pt>
                <c:pt idx="12">
                  <c:v>San Diego</c:v>
                </c:pt>
                <c:pt idx="13">
                  <c:v>Sacramento/Rural North</c:v>
                </c:pt>
                <c:pt idx="14">
                  <c:v>Central Valley/Central Coast</c:v>
                </c:pt>
                <c:pt idx="16">
                  <c:v>Voters</c:v>
                </c:pt>
                <c:pt idx="17">
                  <c:v>Non-Voters</c:v>
                </c:pt>
              </c:strCache>
            </c:strRef>
          </c:cat>
          <c:val>
            <c:numRef>
              <c:f>Sheet1!$B$2:$B$19</c:f>
              <c:numCache>
                <c:formatCode>0%</c:formatCode>
                <c:ptCount val="18"/>
                <c:pt idx="0">
                  <c:v>0.66</c:v>
                </c:pt>
                <c:pt idx="1">
                  <c:v>0.69</c:v>
                </c:pt>
                <c:pt idx="3">
                  <c:v>0.72</c:v>
                </c:pt>
                <c:pt idx="4">
                  <c:v>0.71</c:v>
                </c:pt>
                <c:pt idx="5">
                  <c:v>0.67</c:v>
                </c:pt>
                <c:pt idx="6">
                  <c:v>0.61</c:v>
                </c:pt>
                <c:pt idx="7">
                  <c:v>0.69</c:v>
                </c:pt>
                <c:pt idx="9">
                  <c:v>0.69</c:v>
                </c:pt>
                <c:pt idx="10">
                  <c:v>0.66</c:v>
                </c:pt>
                <c:pt idx="11">
                  <c:v>0.7</c:v>
                </c:pt>
                <c:pt idx="12">
                  <c:v>0.68</c:v>
                </c:pt>
                <c:pt idx="13">
                  <c:v>0.61</c:v>
                </c:pt>
                <c:pt idx="14">
                  <c:v>0.71</c:v>
                </c:pt>
                <c:pt idx="16">
                  <c:v>0.68</c:v>
                </c:pt>
                <c:pt idx="17">
                  <c:v>0.7</c:v>
                </c:pt>
              </c:numCache>
            </c:numRef>
          </c:val>
          <c:extLst xmlns:c16r2="http://schemas.microsoft.com/office/drawing/2015/06/chart">
            <c:ext xmlns:c16="http://schemas.microsoft.com/office/drawing/2014/chart" uri="{C3380CC4-5D6E-409C-BE32-E72D297353CC}">
              <c16:uniqueId val="{0000000E-D97C-4E86-8AA2-F7E40607FB2D}"/>
            </c:ext>
          </c:extLst>
        </c:ser>
        <c:ser>
          <c:idx val="1"/>
          <c:order val="1"/>
          <c:tx>
            <c:strRef>
              <c:f>Sheet1!$C$1</c:f>
              <c:strCache>
                <c:ptCount val="1"/>
                <c:pt idx="0">
                  <c:v>Total Oppose</c:v>
                </c:pt>
              </c:strCache>
            </c:strRef>
          </c:tx>
          <c:spPr>
            <a:solidFill>
              <a:schemeClr val="accent4"/>
            </a:solidFill>
            <a:ln>
              <a:noFill/>
            </a:ln>
          </c:spPr>
          <c:dLbls>
            <c:dLbl>
              <c:idx val="0"/>
              <c:numFmt formatCode="0%;0%" sourceLinked="0"/>
              <c:spPr/>
              <c:txPr>
                <a:bodyPr/>
                <a:lstStyle/>
                <a:p>
                  <a:pPr>
                    <a:defRPr sz="14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0F-D97C-4E86-8AA2-F7E40607FB2D}"/>
                </c:ext>
                <c:ext xmlns:c15="http://schemas.microsoft.com/office/drawing/2012/chart" uri="{CE6537A1-D6FC-4f65-9D91-7224C49458BB}"/>
              </c:extLst>
            </c:dLbl>
            <c:dLbl>
              <c:idx val="1"/>
              <c:numFmt formatCode="0%;0%" sourceLinked="0"/>
              <c:spPr/>
              <c:txPr>
                <a:bodyPr/>
                <a:lstStyle/>
                <a:p>
                  <a:pPr>
                    <a:defRPr sz="12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10-D97C-4E86-8AA2-F7E40607FB2D}"/>
                </c:ext>
                <c:ext xmlns:c15="http://schemas.microsoft.com/office/drawing/2012/chart" uri="{CE6537A1-D6FC-4f65-9D91-7224C49458BB}"/>
              </c:extLst>
            </c:dLbl>
            <c:dLbl>
              <c:idx val="2"/>
              <c:numFmt formatCode="0%;0%" sourceLinked="0"/>
              <c:spPr/>
              <c:txPr>
                <a:bodyPr/>
                <a:lstStyle/>
                <a:p>
                  <a:pPr>
                    <a:defRPr sz="14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11-D97C-4E86-8AA2-F7E40607FB2D}"/>
                </c:ext>
                <c:ext xmlns:c15="http://schemas.microsoft.com/office/drawing/2012/chart" uri="{CE6537A1-D6FC-4f65-9D91-7224C49458BB}"/>
              </c:extLst>
            </c:dLbl>
            <c:dLbl>
              <c:idx val="3"/>
              <c:showVal val="1"/>
              <c:extLst xmlns:c16r2="http://schemas.microsoft.com/office/drawing/2015/06/chart">
                <c:ext xmlns:c16="http://schemas.microsoft.com/office/drawing/2014/chart" uri="{C3380CC4-5D6E-409C-BE32-E72D297353CC}">
                  <c16:uniqueId val="{00000012-D97C-4E86-8AA2-F7E40607FB2D}"/>
                </c:ext>
                <c:ext xmlns:c15="http://schemas.microsoft.com/office/drawing/2012/chart" uri="{CE6537A1-D6FC-4f65-9D91-7224C49458BB}"/>
              </c:extLst>
            </c:dLbl>
            <c:dLbl>
              <c:idx val="4"/>
              <c:numFmt formatCode="0%;0%" sourceLinked="0"/>
              <c:spPr>
                <a:noFill/>
                <a:ln>
                  <a:noFill/>
                </a:ln>
                <a:effectLst/>
              </c:spPr>
              <c:txPr>
                <a:bodyPr/>
                <a:lstStyle/>
                <a:p>
                  <a:pPr>
                    <a:defRPr sz="11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13-D97C-4E86-8AA2-F7E40607FB2D}"/>
                </c:ext>
                <c:ext xmlns:c15="http://schemas.microsoft.com/office/drawing/2012/chart" uri="{CE6537A1-D6FC-4f65-9D91-7224C49458BB}"/>
              </c:extLst>
            </c:dLbl>
            <c:dLbl>
              <c:idx val="5"/>
              <c:showVal val="1"/>
              <c:extLst xmlns:c16r2="http://schemas.microsoft.com/office/drawing/2015/06/chart">
                <c:ext xmlns:c16="http://schemas.microsoft.com/office/drawing/2014/chart" uri="{C3380CC4-5D6E-409C-BE32-E72D297353CC}">
                  <c16:uniqueId val="{00000014-D97C-4E86-8AA2-F7E40607FB2D}"/>
                </c:ext>
                <c:ext xmlns:c15="http://schemas.microsoft.com/office/drawing/2012/chart" uri="{CE6537A1-D6FC-4f65-9D91-7224C49458BB}"/>
              </c:extLst>
            </c:dLbl>
            <c:dLbl>
              <c:idx val="6"/>
              <c:showVal val="1"/>
              <c:extLst xmlns:c16r2="http://schemas.microsoft.com/office/drawing/2015/06/chart">
                <c:ext xmlns:c16="http://schemas.microsoft.com/office/drawing/2014/chart" uri="{C3380CC4-5D6E-409C-BE32-E72D297353CC}">
                  <c16:uniqueId val="{00000015-D97C-4E86-8AA2-F7E40607FB2D}"/>
                </c:ext>
                <c:ext xmlns:c15="http://schemas.microsoft.com/office/drawing/2012/chart" uri="{CE6537A1-D6FC-4f65-9D91-7224C49458BB}"/>
              </c:extLst>
            </c:dLbl>
            <c:dLbl>
              <c:idx val="7"/>
              <c:numFmt formatCode="0%;0%" sourceLinked="0"/>
              <c:spPr>
                <a:noFill/>
                <a:ln>
                  <a:noFill/>
                </a:ln>
                <a:effectLst/>
              </c:spPr>
              <c:txPr>
                <a:bodyPr/>
                <a:lstStyle/>
                <a:p>
                  <a:pPr>
                    <a:defRPr sz="12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16-D97C-4E86-8AA2-F7E40607FB2D}"/>
                </c:ext>
                <c:ext xmlns:c15="http://schemas.microsoft.com/office/drawing/2012/chart" uri="{CE6537A1-D6FC-4f65-9D91-7224C49458BB}"/>
              </c:extLst>
            </c:dLbl>
            <c:dLbl>
              <c:idx val="9"/>
              <c:showVal val="1"/>
              <c:extLst xmlns:c16r2="http://schemas.microsoft.com/office/drawing/2015/06/chart">
                <c:ext xmlns:c16="http://schemas.microsoft.com/office/drawing/2014/chart" uri="{C3380CC4-5D6E-409C-BE32-E72D297353CC}">
                  <c16:uniqueId val="{00000017-D97C-4E86-8AA2-F7E40607FB2D}"/>
                </c:ext>
                <c:ext xmlns:c15="http://schemas.microsoft.com/office/drawing/2012/chart" uri="{CE6537A1-D6FC-4f65-9D91-7224C49458BB}"/>
              </c:extLst>
            </c:dLbl>
            <c:dLbl>
              <c:idx val="10"/>
              <c:showVal val="1"/>
              <c:extLst xmlns:c16r2="http://schemas.microsoft.com/office/drawing/2015/06/chart">
                <c:ext xmlns:c16="http://schemas.microsoft.com/office/drawing/2014/chart" uri="{C3380CC4-5D6E-409C-BE32-E72D297353CC}">
                  <c16:uniqueId val="{00000018-D97C-4E86-8AA2-F7E40607FB2D}"/>
                </c:ext>
                <c:ext xmlns:c15="http://schemas.microsoft.com/office/drawing/2012/chart" uri="{CE6537A1-D6FC-4f65-9D91-7224C49458BB}"/>
              </c:extLst>
            </c:dLbl>
            <c:dLbl>
              <c:idx val="11"/>
              <c:numFmt formatCode="0%;0%" sourceLinked="0"/>
              <c:spPr>
                <a:noFill/>
                <a:ln>
                  <a:noFill/>
                </a:ln>
                <a:effectLst/>
              </c:spPr>
              <c:txPr>
                <a:bodyPr/>
                <a:lstStyle/>
                <a:p>
                  <a:pPr>
                    <a:defRPr sz="12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19-D97C-4E86-8AA2-F7E40607FB2D}"/>
                </c:ext>
                <c:ext xmlns:c15="http://schemas.microsoft.com/office/drawing/2012/chart" uri="{CE6537A1-D6FC-4f65-9D91-7224C49458BB}"/>
              </c:extLst>
            </c:dLbl>
            <c:dLbl>
              <c:idx val="14"/>
              <c:layout>
                <c:manualLayout>
                  <c:x val="4.16487750567498E-7"/>
                  <c:y val="0.00244529706797329"/>
                </c:manualLayout>
              </c:layout>
              <c:showVal val="1"/>
              <c:separator> </c:separator>
              <c:extLst xmlns:c16r2="http://schemas.microsoft.com/office/drawing/2015/06/chart">
                <c:ext xmlns:c16="http://schemas.microsoft.com/office/drawing/2014/chart" uri="{C3380CC4-5D6E-409C-BE32-E72D297353CC}">
                  <c16:uniqueId val="{0000001A-D97C-4E86-8AA2-F7E40607FB2D}"/>
                </c:ext>
                <c:ext xmlns:c15="http://schemas.microsoft.com/office/drawing/2012/chart" uri="{CE6537A1-D6FC-4f65-9D91-7224C49458BB}"/>
              </c:extLst>
            </c:dLbl>
            <c:dLbl>
              <c:idx val="15"/>
              <c:showVal val="1"/>
              <c:extLst xmlns:c16r2="http://schemas.microsoft.com/office/drawing/2015/06/chart">
                <c:ext xmlns:c16="http://schemas.microsoft.com/office/drawing/2014/chart" uri="{C3380CC4-5D6E-409C-BE32-E72D297353CC}">
                  <c16:uniqueId val="{0000001B-D97C-4E86-8AA2-F7E40607FB2D}"/>
                </c:ext>
                <c:ext xmlns:c15="http://schemas.microsoft.com/office/drawing/2012/chart" uri="{CE6537A1-D6FC-4f65-9D91-7224C49458BB}"/>
              </c:extLst>
            </c:dLbl>
            <c:dLbl>
              <c:idx val="17"/>
              <c:numFmt formatCode="0%;0%" sourceLinked="0"/>
              <c:spPr>
                <a:noFill/>
                <a:ln>
                  <a:noFill/>
                </a:ln>
                <a:effectLst/>
              </c:spPr>
              <c:txPr>
                <a:bodyPr/>
                <a:lstStyle/>
                <a:p>
                  <a:pPr>
                    <a:defRPr sz="1200">
                      <a:solidFill>
                        <a:schemeClr val="bg1"/>
                      </a:solidFill>
                    </a:defRPr>
                  </a:pPr>
                  <a:endParaRPr lang="en-US"/>
                </a:p>
              </c:txPr>
              <c:showVal val="1"/>
              <c:extLst xmlns:c16r2="http://schemas.microsoft.com/office/drawing/2015/06/chart">
                <c:ext xmlns:c16="http://schemas.microsoft.com/office/drawing/2014/chart" uri="{C3380CC4-5D6E-409C-BE32-E72D297353CC}">
                  <c16:uniqueId val="{00000000-E71E-4204-87BA-563107283604}"/>
                </c:ext>
                <c:ext xmlns:c15="http://schemas.microsoft.com/office/drawing/2012/chart" uri="{CE6537A1-D6FC-4f65-9D91-7224C49458BB}"/>
              </c:extLst>
            </c:dLbl>
            <c:numFmt formatCode="0%;0%" sourceLinked="0"/>
            <c:spPr>
              <a:noFill/>
              <a:ln>
                <a:noFill/>
              </a:ln>
              <a:effectLst/>
            </c:spPr>
            <c:txPr>
              <a:bodyPr/>
              <a:lstStyle/>
              <a:p>
                <a:pPr>
                  <a:defRPr sz="1400">
                    <a:solidFill>
                      <a:schemeClr val="bg1"/>
                    </a:solidFill>
                  </a:defRPr>
                </a:pPr>
                <a:endParaRPr lang="en-US"/>
              </a:p>
            </c:txPr>
            <c:showVal val="1"/>
            <c:separator> </c:separator>
            <c:extLst xmlns:c16r2="http://schemas.microsoft.com/office/drawing/2015/06/chart">
              <c:ext xmlns:c15="http://schemas.microsoft.com/office/drawing/2012/chart" uri="{CE6537A1-D6FC-4f65-9D91-7224C49458BB}">
                <c15:showLeaderLines val="1"/>
              </c:ext>
            </c:extLst>
          </c:dLbls>
          <c:cat>
            <c:strRef>
              <c:f>Sheet1!$A$2:$A$19</c:f>
              <c:strCache>
                <c:ptCount val="18"/>
                <c:pt idx="0">
                  <c:v>Men</c:v>
                </c:pt>
                <c:pt idx="1">
                  <c:v>Women</c:v>
                </c:pt>
                <c:pt idx="3">
                  <c:v>Latinos</c:v>
                </c:pt>
                <c:pt idx="4">
                  <c:v>African-Americans</c:v>
                </c:pt>
                <c:pt idx="5">
                  <c:v>Asians/Pacific Islanders</c:v>
                </c:pt>
                <c:pt idx="6">
                  <c:v>Whites</c:v>
                </c:pt>
                <c:pt idx="7">
                  <c:v>People of Color</c:v>
                </c:pt>
                <c:pt idx="9">
                  <c:v>Los Angeles County</c:v>
                </c:pt>
                <c:pt idx="10">
                  <c:v>Counties Surrounding 
Los Angeles</c:v>
                </c:pt>
                <c:pt idx="11">
                  <c:v>Bay Area</c:v>
                </c:pt>
                <c:pt idx="12">
                  <c:v>San Diego</c:v>
                </c:pt>
                <c:pt idx="13">
                  <c:v>Sacramento/Rural North</c:v>
                </c:pt>
                <c:pt idx="14">
                  <c:v>Central Valley/Central Coast</c:v>
                </c:pt>
                <c:pt idx="16">
                  <c:v>Voters</c:v>
                </c:pt>
                <c:pt idx="17">
                  <c:v>Non-Voters</c:v>
                </c:pt>
              </c:strCache>
            </c:strRef>
          </c:cat>
          <c:val>
            <c:numRef>
              <c:f>Sheet1!$C$2:$C$19</c:f>
              <c:numCache>
                <c:formatCode>0%</c:formatCode>
                <c:ptCount val="18"/>
                <c:pt idx="0">
                  <c:v>-0.29</c:v>
                </c:pt>
                <c:pt idx="1">
                  <c:v>-0.23</c:v>
                </c:pt>
                <c:pt idx="3">
                  <c:v>-0.24</c:v>
                </c:pt>
                <c:pt idx="4">
                  <c:v>-0.18</c:v>
                </c:pt>
                <c:pt idx="5">
                  <c:v>-0.3</c:v>
                </c:pt>
                <c:pt idx="6">
                  <c:v>-0.24</c:v>
                </c:pt>
                <c:pt idx="7">
                  <c:v>-0.23</c:v>
                </c:pt>
                <c:pt idx="9">
                  <c:v>-0.26</c:v>
                </c:pt>
                <c:pt idx="10">
                  <c:v>-0.27</c:v>
                </c:pt>
                <c:pt idx="11">
                  <c:v>-0.23</c:v>
                </c:pt>
                <c:pt idx="12">
                  <c:v>-0.27</c:v>
                </c:pt>
                <c:pt idx="13">
                  <c:v>-0.29</c:v>
                </c:pt>
                <c:pt idx="14">
                  <c:v>-0.26</c:v>
                </c:pt>
                <c:pt idx="16">
                  <c:v>-0.27</c:v>
                </c:pt>
                <c:pt idx="17">
                  <c:v>-0.19</c:v>
                </c:pt>
              </c:numCache>
            </c:numRef>
          </c:val>
          <c:extLst xmlns:c16r2="http://schemas.microsoft.com/office/drawing/2015/06/chart">
            <c:ext xmlns:c16="http://schemas.microsoft.com/office/drawing/2014/chart" uri="{C3380CC4-5D6E-409C-BE32-E72D297353CC}">
              <c16:uniqueId val="{0000001C-D97C-4E86-8AA2-F7E40607FB2D}"/>
            </c:ext>
          </c:extLst>
        </c:ser>
        <c:dLbls/>
        <c:gapWidth val="25"/>
        <c:overlap val="100"/>
        <c:axId val="669549864"/>
        <c:axId val="669553512"/>
      </c:barChart>
      <c:catAx>
        <c:axId val="669549864"/>
        <c:scaling>
          <c:orientation val="maxMin"/>
        </c:scaling>
        <c:axPos val="r"/>
        <c:numFmt formatCode="General" sourceLinked="1"/>
        <c:majorTickMark val="none"/>
        <c:tickLblPos val="high"/>
        <c:spPr>
          <a:ln>
            <a:noFill/>
          </a:ln>
        </c:spPr>
        <c:txPr>
          <a:bodyPr/>
          <a:lstStyle/>
          <a:p>
            <a:pPr algn="r">
              <a:lnSpc>
                <a:spcPts val="1200"/>
              </a:lnSpc>
              <a:defRPr sz="1400"/>
            </a:pPr>
            <a:endParaRPr lang="en-US"/>
          </a:p>
        </c:txPr>
        <c:crossAx val="669553512"/>
        <c:crossesAt val="0.0"/>
        <c:auto val="1"/>
        <c:lblAlgn val="ctr"/>
        <c:lblOffset val="100"/>
      </c:catAx>
      <c:valAx>
        <c:axId val="669553512"/>
        <c:scaling>
          <c:orientation val="maxMin"/>
          <c:max val="0.8"/>
          <c:min val="-0.3"/>
        </c:scaling>
        <c:delete val="1"/>
        <c:axPos val="b"/>
        <c:numFmt formatCode="0%;0%" sourceLinked="0"/>
        <c:tickLblPos val="nextTo"/>
        <c:crossAx val="669549864"/>
        <c:crosses val="max"/>
        <c:crossBetween val="between"/>
      </c:valAx>
    </c:plotArea>
    <c:legend>
      <c:legendPos val="t"/>
      <c:layout>
        <c:manualLayout>
          <c:xMode val="edge"/>
          <c:yMode val="edge"/>
          <c:x val="0.441749306494926"/>
          <c:y val="0.0"/>
          <c:w val="0.523823272090989"/>
          <c:h val="0.0468722655898476"/>
        </c:manualLayout>
      </c:layout>
      <c:txPr>
        <a:bodyPr/>
        <a:lstStyle/>
        <a:p>
          <a:pPr>
            <a:defRPr sz="1200"/>
          </a:pPr>
          <a:endParaRPr lang="en-US"/>
        </a:p>
      </c:txPr>
    </c:legend>
    <c:plotVisOnly val="1"/>
    <c:dispBlanksAs val="gap"/>
  </c:chart>
  <c:txPr>
    <a:bodyPr/>
    <a:lstStyle/>
    <a:p>
      <a:pPr>
        <a:defRPr sz="1800"/>
      </a:pPr>
      <a:endParaRPr lang="en-US"/>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7"/>
            <a:ext cx="3067626" cy="46944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2067" tIns="46033" rIns="92067" bIns="46033" numCol="1" anchor="t" anchorCtr="0" compatLnSpc="1">
            <a:prstTxWarp prst="textNoShape">
              <a:avLst/>
            </a:prstTxWarp>
          </a:bodyPr>
          <a:lstStyle>
            <a:lvl1pPr algn="l" defTabSz="919902">
              <a:defRPr sz="1100">
                <a:latin typeface="Times New Roman" pitchFamily="18" charset="0"/>
              </a:defRPr>
            </a:lvl1pPr>
          </a:lstStyle>
          <a:p>
            <a:endParaRPr lang="en-US" dirty="0"/>
          </a:p>
        </p:txBody>
      </p:sp>
      <p:sp>
        <p:nvSpPr>
          <p:cNvPr id="5123" name="Rectangle 3"/>
          <p:cNvSpPr>
            <a:spLocks noGrp="1" noChangeArrowheads="1"/>
          </p:cNvSpPr>
          <p:nvPr>
            <p:ph type="dt" sz="quarter" idx="1"/>
          </p:nvPr>
        </p:nvSpPr>
        <p:spPr bwMode="auto">
          <a:xfrm>
            <a:off x="4009454" y="7"/>
            <a:ext cx="3067625" cy="46944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2067" tIns="46033" rIns="92067" bIns="46033" numCol="1" anchor="t" anchorCtr="0" compatLnSpc="1">
            <a:prstTxWarp prst="textNoShape">
              <a:avLst/>
            </a:prstTxWarp>
          </a:bodyPr>
          <a:lstStyle>
            <a:lvl1pPr algn="r" defTabSz="919902">
              <a:defRPr sz="1100">
                <a:latin typeface="Times New Roman" pitchFamily="18" charset="0"/>
              </a:defRPr>
            </a:lvl1pPr>
          </a:lstStyle>
          <a:p>
            <a:endParaRPr lang="en-US" dirty="0"/>
          </a:p>
        </p:txBody>
      </p:sp>
      <p:sp>
        <p:nvSpPr>
          <p:cNvPr id="5124" name="Rectangle 4"/>
          <p:cNvSpPr>
            <a:spLocks noGrp="1" noChangeArrowheads="1"/>
          </p:cNvSpPr>
          <p:nvPr>
            <p:ph type="ftr" sz="quarter" idx="2"/>
          </p:nvPr>
        </p:nvSpPr>
        <p:spPr bwMode="auto">
          <a:xfrm>
            <a:off x="1" y="8893638"/>
            <a:ext cx="3067626" cy="469439"/>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2067" tIns="46033" rIns="92067" bIns="46033" numCol="1" anchor="b" anchorCtr="0" compatLnSpc="1">
            <a:prstTxWarp prst="textNoShape">
              <a:avLst/>
            </a:prstTxWarp>
          </a:bodyPr>
          <a:lstStyle>
            <a:lvl1pPr algn="l" defTabSz="919902">
              <a:defRPr sz="1100">
                <a:latin typeface="Times New Roman" pitchFamily="18" charset="0"/>
              </a:defRPr>
            </a:lvl1pPr>
          </a:lstStyle>
          <a:p>
            <a:endParaRPr lang="en-US" dirty="0"/>
          </a:p>
        </p:txBody>
      </p:sp>
      <p:sp>
        <p:nvSpPr>
          <p:cNvPr id="5125" name="Rectangle 5"/>
          <p:cNvSpPr>
            <a:spLocks noGrp="1" noChangeArrowheads="1"/>
          </p:cNvSpPr>
          <p:nvPr>
            <p:ph type="sldNum" sz="quarter" idx="3"/>
          </p:nvPr>
        </p:nvSpPr>
        <p:spPr bwMode="auto">
          <a:xfrm>
            <a:off x="4009454" y="8893638"/>
            <a:ext cx="3067625" cy="469439"/>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2067" tIns="46033" rIns="92067" bIns="46033" numCol="1" anchor="b" anchorCtr="0" compatLnSpc="1">
            <a:prstTxWarp prst="textNoShape">
              <a:avLst/>
            </a:prstTxWarp>
          </a:bodyPr>
          <a:lstStyle>
            <a:lvl1pPr algn="r" defTabSz="919902">
              <a:defRPr sz="1100">
                <a:latin typeface="Times New Roman" pitchFamily="18" charset="0"/>
              </a:defRPr>
            </a:lvl1pPr>
          </a:lstStyle>
          <a:p>
            <a:fld id="{1D1A881E-5525-4A85-ADE4-D5C96F3B475B}" type="slidenum">
              <a:rPr lang="en-US"/>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539769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737282" name="Rectangle 2"/>
          <p:cNvSpPr>
            <a:spLocks noGrp="1" noChangeArrowheads="1"/>
          </p:cNvSpPr>
          <p:nvPr>
            <p:ph type="hdr" sz="quarter"/>
          </p:nvPr>
        </p:nvSpPr>
        <p:spPr bwMode="auto">
          <a:xfrm>
            <a:off x="0" y="2"/>
            <a:ext cx="3066408" cy="46729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2958" tIns="46479" rIns="92958" bIns="46479" numCol="1" anchor="t" anchorCtr="0" compatLnSpc="1">
            <a:prstTxWarp prst="textNoShape">
              <a:avLst/>
            </a:prstTxWarp>
          </a:bodyPr>
          <a:lstStyle>
            <a:lvl1pPr algn="l">
              <a:defRPr sz="1200">
                <a:latin typeface="Times New Roman" pitchFamily="18" charset="0"/>
              </a:defRPr>
            </a:lvl1pPr>
          </a:lstStyle>
          <a:p>
            <a:endParaRPr lang="en-US" dirty="0"/>
          </a:p>
        </p:txBody>
      </p:sp>
      <p:sp>
        <p:nvSpPr>
          <p:cNvPr id="737283" name="Rectangle 3"/>
          <p:cNvSpPr>
            <a:spLocks noGrp="1" noChangeArrowheads="1"/>
          </p:cNvSpPr>
          <p:nvPr>
            <p:ph type="dt" idx="1"/>
          </p:nvPr>
        </p:nvSpPr>
        <p:spPr bwMode="auto">
          <a:xfrm>
            <a:off x="4008234" y="2"/>
            <a:ext cx="3067626" cy="46729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2958" tIns="46479" rIns="92958" bIns="46479" numCol="1" anchor="t" anchorCtr="0" compatLnSpc="1">
            <a:prstTxWarp prst="textNoShape">
              <a:avLst/>
            </a:prstTxWarp>
          </a:bodyPr>
          <a:lstStyle>
            <a:lvl1pPr algn="r">
              <a:defRPr sz="1200">
                <a:latin typeface="Times New Roman" pitchFamily="18" charset="0"/>
              </a:defRPr>
            </a:lvl1pPr>
          </a:lstStyle>
          <a:p>
            <a:endParaRPr lang="en-US" dirty="0"/>
          </a:p>
        </p:txBody>
      </p:sp>
      <p:sp>
        <p:nvSpPr>
          <p:cNvPr id="737284" name="Rectangle 4"/>
          <p:cNvSpPr>
            <a:spLocks noGrp="1" noRot="1" noChangeAspect="1" noChangeArrowheads="1" noTextEdit="1"/>
          </p:cNvSpPr>
          <p:nvPr>
            <p:ph type="sldImg" idx="2"/>
          </p:nvPr>
        </p:nvSpPr>
        <p:spPr bwMode="auto">
          <a:xfrm>
            <a:off x="1196975" y="703263"/>
            <a:ext cx="4683125" cy="3511550"/>
          </a:xfrm>
          <a:prstGeom prst="rect">
            <a:avLst/>
          </a:prstGeom>
          <a:noFill/>
          <a:ln w="9525">
            <a:solidFill>
              <a:srgbClr val="000000"/>
            </a:solidFill>
            <a:miter lim="800000"/>
            <a:headEnd/>
            <a:tailEnd/>
          </a:ln>
          <a:effectLst/>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 uri="{53640926-AAD7-44D8-BBD7-CCE9431645EC}">
              <a14:shadowObscured xmlns:a14="http://schemas.microsoft.com/office/drawing/2010/main" xmlns:p="http://schemas.openxmlformats.org/presentationml/2006/main" xmlns:r="http://schemas.openxmlformats.org/officeDocument/2006/relationships" xmlns:a="http://schemas.openxmlformats.org/drawingml/2006/main" xmlns="" val="1"/>
            </a:ext>
          </a:extLst>
        </p:spPr>
      </p:sp>
      <p:sp>
        <p:nvSpPr>
          <p:cNvPr id="737285" name="Rectangle 5"/>
          <p:cNvSpPr>
            <a:spLocks noGrp="1" noChangeArrowheads="1"/>
          </p:cNvSpPr>
          <p:nvPr>
            <p:ph type="body" sz="quarter" idx="3"/>
          </p:nvPr>
        </p:nvSpPr>
        <p:spPr bwMode="auto">
          <a:xfrm>
            <a:off x="708197" y="4447898"/>
            <a:ext cx="5660686" cy="421209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2958" tIns="46479" rIns="92958" bIns="4647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37286" name="Rectangle 6"/>
          <p:cNvSpPr>
            <a:spLocks noGrp="1" noChangeArrowheads="1"/>
          </p:cNvSpPr>
          <p:nvPr>
            <p:ph type="ftr" sz="quarter" idx="4"/>
          </p:nvPr>
        </p:nvSpPr>
        <p:spPr bwMode="auto">
          <a:xfrm>
            <a:off x="0" y="8893641"/>
            <a:ext cx="3066408" cy="46729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2958" tIns="46479" rIns="92958" bIns="46479" numCol="1" anchor="b" anchorCtr="0" compatLnSpc="1">
            <a:prstTxWarp prst="textNoShape">
              <a:avLst/>
            </a:prstTxWarp>
          </a:bodyPr>
          <a:lstStyle>
            <a:lvl1pPr algn="l">
              <a:defRPr sz="1200">
                <a:latin typeface="Times New Roman" pitchFamily="18" charset="0"/>
              </a:defRPr>
            </a:lvl1pPr>
          </a:lstStyle>
          <a:p>
            <a:endParaRPr lang="en-US" dirty="0"/>
          </a:p>
        </p:txBody>
      </p:sp>
      <p:sp>
        <p:nvSpPr>
          <p:cNvPr id="737287" name="Rectangle 7"/>
          <p:cNvSpPr>
            <a:spLocks noGrp="1" noChangeArrowheads="1"/>
          </p:cNvSpPr>
          <p:nvPr>
            <p:ph type="sldNum" sz="quarter" idx="5"/>
          </p:nvPr>
        </p:nvSpPr>
        <p:spPr bwMode="auto">
          <a:xfrm>
            <a:off x="4008234" y="8893641"/>
            <a:ext cx="3067626" cy="46729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2958" tIns="46479" rIns="92958" bIns="46479" numCol="1" anchor="b" anchorCtr="0" compatLnSpc="1">
            <a:prstTxWarp prst="textNoShape">
              <a:avLst/>
            </a:prstTxWarp>
          </a:bodyPr>
          <a:lstStyle>
            <a:lvl1pPr algn="r">
              <a:defRPr sz="1200">
                <a:latin typeface="Times New Roman" pitchFamily="18" charset="0"/>
              </a:defRPr>
            </a:lvl1pPr>
          </a:lstStyle>
          <a:p>
            <a:fld id="{712D619C-2E31-453B-BE8E-5AD0426E54D2}" type="slidenum">
              <a:rPr lang="en-US"/>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1433672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2D619C-2E31-453B-BE8E-5AD0426E54D2}" type="slidenum">
              <a:rPr lang="en-US" smtClean="0"/>
              <a:pPr/>
              <a:t>0</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16568424"/>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2D619C-2E31-453B-BE8E-5AD0426E54D2}" type="slidenum">
              <a:rPr lang="en-US" smtClean="0"/>
              <a:pPr/>
              <a:t>1</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99817814"/>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miter lim="800000"/>
            <a:headEnd/>
            <a:tailEnd/>
          </a:ln>
        </p:spPr>
        <p:txBody>
          <a:bodyPr/>
          <a:lstStyle/>
          <a:p>
            <a:fld id="{8402B053-3E3D-41DB-B47B-7A91F6AE937A}" type="slidenum">
              <a:rPr lang="en-US" smtClean="0">
                <a:solidFill>
                  <a:prstClr val="black"/>
                </a:solidFill>
              </a:rPr>
              <a:pPr/>
              <a:t>3</a:t>
            </a:fld>
            <a:endParaRPr lang="en-US" dirty="0">
              <a:solidFill>
                <a:prstClr val="black"/>
              </a:solidFill>
            </a:endParaRPr>
          </a:p>
        </p:txBody>
      </p:sp>
      <p:sp>
        <p:nvSpPr>
          <p:cNvPr id="28675" name="Rectangle 2"/>
          <p:cNvSpPr>
            <a:spLocks noGrp="1" noRot="1" noChangeAspect="1" noChangeArrowheads="1" noTextEdit="1"/>
          </p:cNvSpPr>
          <p:nvPr>
            <p:ph type="sldImg"/>
          </p:nvPr>
        </p:nvSpPr>
        <p:spPr>
          <a:xfrm>
            <a:off x="2954338" y="523875"/>
            <a:ext cx="3487737" cy="2614613"/>
          </a:xfrm>
          <a:ln/>
        </p:spPr>
      </p:sp>
      <p:sp>
        <p:nvSpPr>
          <p:cNvPr id="28676" name="Rectangle 3"/>
          <p:cNvSpPr>
            <a:spLocks noGrp="1" noChangeArrowheads="1"/>
          </p:cNvSpPr>
          <p:nvPr>
            <p:ph type="body" idx="1"/>
          </p:nvPr>
        </p:nvSpPr>
        <p:spPr>
          <a:xfrm>
            <a:off x="942772" y="3314512"/>
            <a:ext cx="7509637" cy="3135863"/>
          </a:xfrm>
          <a:noFill/>
        </p:spPr>
        <p:txBody>
          <a:bodyPr/>
          <a:lstStyle/>
          <a:p>
            <a:pPr eaLnBrk="1" hangingPunct="1"/>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02486878"/>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2D619C-2E31-453B-BE8E-5AD0426E54D2}" type="slidenum">
              <a:rPr lang="en-US" smtClean="0"/>
              <a:pPr/>
              <a:t>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56634255"/>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2D619C-2E31-453B-BE8E-5AD0426E54D2}" type="slidenum">
              <a:rPr lang="en-US" smtClean="0"/>
              <a:pPr/>
              <a:t>16</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94785376"/>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2D619C-2E31-453B-BE8E-5AD0426E54D2}" type="slidenum">
              <a:rPr lang="en-US" smtClean="0"/>
              <a:pPr/>
              <a:t>17</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28367057"/>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2D619C-2E31-453B-BE8E-5AD0426E54D2}" type="slidenum">
              <a:rPr lang="en-US" smtClean="0"/>
              <a:pPr/>
              <a:t>18</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17498915"/>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2D619C-2E31-453B-BE8E-5AD0426E54D2}" type="slidenum">
              <a:rPr lang="en-US" smtClean="0"/>
              <a:pPr/>
              <a:t>20</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40799313"/>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2D619C-2E31-453B-BE8E-5AD0426E54D2}" type="slidenum">
              <a:rPr lang="en-US" smtClean="0"/>
              <a:pPr/>
              <a:t>21</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259607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jpeg"/><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1" name="Rectangle 10"/>
          <p:cNvSpPr/>
          <p:nvPr userDrawn="1"/>
        </p:nvSpPr>
        <p:spPr bwMode="auto">
          <a:xfrm>
            <a:off x="0" y="1607633"/>
            <a:ext cx="9143999" cy="2849976"/>
          </a:xfrm>
          <a:prstGeom prst="rect">
            <a:avLst/>
          </a:prstGeom>
          <a:solidFill>
            <a:schemeClr val="accent1"/>
          </a:solidFill>
          <a:ln w="63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820738"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a:ln>
                <a:noFill/>
              </a:ln>
              <a:solidFill>
                <a:schemeClr val="tx1"/>
              </a:solidFill>
              <a:effectLst/>
              <a:latin typeface="Arial" charset="0"/>
            </a:endParaRPr>
          </a:p>
        </p:txBody>
      </p:sp>
      <p:sp>
        <p:nvSpPr>
          <p:cNvPr id="16" name="TextBox 15"/>
          <p:cNvSpPr txBox="1"/>
          <p:nvPr userDrawn="1"/>
        </p:nvSpPr>
        <p:spPr>
          <a:xfrm>
            <a:off x="0" y="4588152"/>
            <a:ext cx="8906005" cy="1107996"/>
          </a:xfrm>
          <a:prstGeom prst="rect">
            <a:avLst/>
          </a:prstGeom>
          <a:noFill/>
        </p:spPr>
        <p:txBody>
          <a:bodyPr wrap="square" rtlCol="0">
            <a:spAutoFit/>
          </a:bodyPr>
          <a:lstStyle/>
          <a:p>
            <a:pPr lvl="0"/>
            <a:r>
              <a:rPr lang="en-US" sz="2200" b="1" i="1" kern="1200" dirty="0">
                <a:solidFill>
                  <a:schemeClr val="accent1"/>
                </a:solidFill>
                <a:effectLst/>
                <a:latin typeface="Arial" charset="0"/>
                <a:ea typeface="+mn-ea"/>
                <a:cs typeface="+mn-cs"/>
              </a:rPr>
              <a:t>Key Findings from an Online Survey of </a:t>
            </a:r>
          </a:p>
          <a:p>
            <a:pPr lvl="0"/>
            <a:r>
              <a:rPr lang="en-US" sz="2200" b="1" i="1" kern="1200" dirty="0">
                <a:solidFill>
                  <a:schemeClr val="accent1"/>
                </a:solidFill>
                <a:effectLst/>
                <a:latin typeface="Arial" charset="0"/>
                <a:ea typeface="+mn-ea"/>
                <a:cs typeface="+mn-cs"/>
              </a:rPr>
              <a:t>California Adults Conducted</a:t>
            </a:r>
            <a:br>
              <a:rPr lang="en-US" sz="2200" b="1" i="1" kern="1200" dirty="0">
                <a:solidFill>
                  <a:schemeClr val="accent1"/>
                </a:solidFill>
                <a:effectLst/>
                <a:latin typeface="Arial" charset="0"/>
                <a:ea typeface="+mn-ea"/>
                <a:cs typeface="+mn-cs"/>
              </a:rPr>
            </a:br>
            <a:r>
              <a:rPr lang="en-US" sz="2200" b="1" i="1" kern="1200" dirty="0">
                <a:solidFill>
                  <a:schemeClr val="accent1"/>
                </a:solidFill>
                <a:effectLst/>
                <a:latin typeface="Arial" charset="0"/>
                <a:ea typeface="+mn-ea"/>
                <a:cs typeface="+mn-cs"/>
              </a:rPr>
              <a:t>June 19-23, 2017</a:t>
            </a:r>
            <a:endParaRPr lang="en-US" sz="2200" i="1" kern="1200" dirty="0">
              <a:solidFill>
                <a:schemeClr val="accent1"/>
              </a:solidFill>
              <a:effectLst/>
              <a:latin typeface="Arial" charset="0"/>
              <a:ea typeface="+mn-ea"/>
              <a:cs typeface="+mn-cs"/>
            </a:endParaRPr>
          </a:p>
        </p:txBody>
      </p:sp>
      <p:sp>
        <p:nvSpPr>
          <p:cNvPr id="18" name="TextBox 17"/>
          <p:cNvSpPr txBox="1"/>
          <p:nvPr userDrawn="1"/>
        </p:nvSpPr>
        <p:spPr>
          <a:xfrm>
            <a:off x="78941" y="2068592"/>
            <a:ext cx="9000187" cy="1754326"/>
          </a:xfrm>
          <a:prstGeom prst="rect">
            <a:avLst/>
          </a:prstGeom>
          <a:noFill/>
        </p:spPr>
        <p:txBody>
          <a:bodyPr wrap="square" rtlCol="0" anchor="ctr">
            <a:spAutoFit/>
            <a:scene3d>
              <a:camera prst="orthographicFront"/>
              <a:lightRig rig="threePt" dir="t"/>
            </a:scene3d>
            <a:sp3d extrusionH="57150">
              <a:bevelT w="38100" h="38100"/>
            </a:sp3d>
          </a:bodyPr>
          <a:lstStyle/>
          <a:p>
            <a:pPr algn="ctr"/>
            <a:r>
              <a:rPr lang="en-US" sz="5400" b="1" cap="none" spc="0" dirty="0">
                <a:ln w="10541" cmpd="sng">
                  <a:solidFill>
                    <a:schemeClr val="bg1"/>
                  </a:solidFill>
                  <a:prstDash val="solid"/>
                </a:ln>
                <a:solidFill>
                  <a:schemeClr val="accent4"/>
                </a:solidFill>
                <a:effectLst>
                  <a:outerShdw blurRad="50800" dist="38100" dir="8100000" algn="tr" rotWithShape="0">
                    <a:prstClr val="black">
                      <a:alpha val="40000"/>
                    </a:prstClr>
                  </a:outerShdw>
                </a:effectLst>
                <a:latin typeface="+mj-lt"/>
              </a:rPr>
              <a:t>Californians’ </a:t>
            </a:r>
            <a:br>
              <a:rPr lang="en-US" sz="5400" b="1" cap="none" spc="0" dirty="0">
                <a:ln w="10541" cmpd="sng">
                  <a:solidFill>
                    <a:schemeClr val="bg1"/>
                  </a:solidFill>
                  <a:prstDash val="solid"/>
                </a:ln>
                <a:solidFill>
                  <a:schemeClr val="accent4"/>
                </a:solidFill>
                <a:effectLst>
                  <a:outerShdw blurRad="50800" dist="38100" dir="8100000" algn="tr" rotWithShape="0">
                    <a:prstClr val="black">
                      <a:alpha val="40000"/>
                    </a:prstClr>
                  </a:outerShdw>
                </a:effectLst>
                <a:latin typeface="+mj-lt"/>
              </a:rPr>
            </a:br>
            <a:r>
              <a:rPr lang="en-US" sz="5400" b="1" cap="none" spc="0" dirty="0">
                <a:ln w="10541" cmpd="sng">
                  <a:solidFill>
                    <a:schemeClr val="bg1"/>
                  </a:solidFill>
                  <a:prstDash val="solid"/>
                </a:ln>
                <a:solidFill>
                  <a:schemeClr val="accent4"/>
                </a:solidFill>
                <a:effectLst>
                  <a:outerShdw blurRad="50800" dist="38100" dir="8100000" algn="tr" rotWithShape="0">
                    <a:prstClr val="black">
                      <a:alpha val="40000"/>
                    </a:prstClr>
                  </a:outerShdw>
                </a:effectLst>
                <a:latin typeface="+mj-lt"/>
              </a:rPr>
              <a:t>Views of Youth Prisons</a:t>
            </a:r>
            <a:endParaRPr lang="en-US" sz="5400" b="1" i="1" cap="none" spc="0" dirty="0">
              <a:ln w="10541" cmpd="sng">
                <a:solidFill>
                  <a:schemeClr val="bg1"/>
                </a:solidFill>
                <a:prstDash val="solid"/>
              </a:ln>
              <a:solidFill>
                <a:schemeClr val="bg1"/>
              </a:solidFill>
              <a:effectLst>
                <a:outerShdw blurRad="50800" dist="38100" dir="8100000" algn="tr" rotWithShape="0">
                  <a:prstClr val="black">
                    <a:alpha val="40000"/>
                  </a:prstClr>
                </a:outerShdw>
              </a:effectLst>
              <a:latin typeface="+mj-lt"/>
            </a:endParaRPr>
          </a:p>
        </p:txBody>
      </p:sp>
      <p:sp>
        <p:nvSpPr>
          <p:cNvPr id="21" name="TextBox 20"/>
          <p:cNvSpPr txBox="1"/>
          <p:nvPr userDrawn="1"/>
        </p:nvSpPr>
        <p:spPr>
          <a:xfrm>
            <a:off x="5961475" y="6453762"/>
            <a:ext cx="3086100" cy="338554"/>
          </a:xfrm>
          <a:prstGeom prst="rect">
            <a:avLst/>
          </a:prstGeom>
          <a:noFill/>
        </p:spPr>
        <p:txBody>
          <a:bodyPr wrap="square" rtlCol="0">
            <a:spAutoFit/>
          </a:bodyPr>
          <a:lstStyle/>
          <a:p>
            <a:pPr algn="r"/>
            <a:r>
              <a:rPr lang="en-US" sz="1600" b="1" dirty="0">
                <a:solidFill>
                  <a:schemeClr val="tx2"/>
                </a:solidFill>
                <a:latin typeface="Arial" pitchFamily="34" charset="0"/>
                <a:cs typeface="Arial" pitchFamily="34" charset="0"/>
              </a:rPr>
              <a:t>320-757</a:t>
            </a:r>
          </a:p>
        </p:txBody>
      </p:sp>
      <p:pic>
        <p:nvPicPr>
          <p:cNvPr id="2" name="Picture 1"/>
          <p:cNvPicPr>
            <a:picLocks noChangeAspect="1"/>
          </p:cNvPicPr>
          <p:nvPr userDrawn="1"/>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882063" y="5826691"/>
            <a:ext cx="5218176" cy="920496"/>
          </a:xfrm>
          <a:prstGeom prst="rect">
            <a:avLst/>
          </a:prstGeom>
          <a:effectLst>
            <a:outerShdw blurRad="76200" dir="18900000" sy="23000" kx="-1200000" algn="bl" rotWithShape="0">
              <a:prstClr val="black">
                <a:alpha val="20000"/>
              </a:prstClr>
            </a:outerShdw>
          </a:effectLst>
        </p:spPr>
      </p:pic>
      <p:pic>
        <p:nvPicPr>
          <p:cNvPr id="24" name="Picture 23"/>
          <p:cNvPicPr>
            <a:picLocks noChangeAspect="1"/>
          </p:cNvPicPr>
          <p:nvPr userDrawn="1"/>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85559" y="291736"/>
            <a:ext cx="2966275" cy="1082067"/>
          </a:xfrm>
          <a:prstGeom prst="rect">
            <a:avLst/>
          </a:prstGeom>
        </p:spPr>
      </p:pic>
      <p:pic>
        <p:nvPicPr>
          <p:cNvPr id="13" name="Picture 2" descr="C:\Users\Liz\AppData\Local\Microsoft\Windows\Temporary Internet Files\Content.IE5\97341UOE\MP900442241[1].jpg">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B9E25362-83EB-4532-A7BF-6297A4EAF4EF}"/>
              </a:ext>
            </a:extLst>
          </p:cNvPr>
          <p:cNvPicPr>
            <a:picLocks noChangeAspect="1" noChangeArrowheads="1"/>
          </p:cNvPicPr>
          <p:nvPr userDrawn="1"/>
        </p:nvPicPr>
        <p:blipFill>
          <a:blip r:embed="rId4"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2864" r="2864"/>
          <a:stretch>
            <a:fillRect/>
          </a:stretch>
        </p:blipFill>
        <p:spPr bwMode="auto">
          <a:xfrm>
            <a:off x="7218219" y="150472"/>
            <a:ext cx="1829356" cy="1293670"/>
          </a:xfrm>
          <a:prstGeom prst="rect">
            <a:avLst/>
          </a:prstGeom>
          <a:effectLst>
            <a:outerShdw blurRad="76200" dir="18900000" sy="23000" kx="-1200000" algn="bl" rotWithShape="0">
              <a:prstClr val="black">
                <a:alpha val="20000"/>
              </a:prstClr>
            </a:outerShdw>
          </a:effectLst>
          <a:scene3d>
            <a:camera prst="orthographicFront"/>
            <a:lightRig rig="threePt" dir="t"/>
          </a:scene3d>
          <a:sp3d>
            <a:bevelT/>
          </a:sp3d>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5" name="Picture Placeholder 27">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E1E197DB-DAFC-46D9-A78E-E2E9BC70DA9E}"/>
              </a:ext>
            </a:extLst>
          </p:cNvPr>
          <p:cNvPicPr>
            <a:picLocks noChangeAspect="1"/>
          </p:cNvPicPr>
          <p:nvPr userDrawn="1"/>
        </p:nvPicPr>
        <p:blipFill>
          <a:blip r:embed="rId5"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t="630" b="630"/>
          <a:stretch>
            <a:fillRect/>
          </a:stretch>
        </p:blipFill>
        <p:spPr>
          <a:xfrm>
            <a:off x="5240541" y="133611"/>
            <a:ext cx="1852777" cy="1310232"/>
          </a:xfrm>
          <a:prstGeom prst="rect">
            <a:avLst/>
          </a:prstGeom>
          <a:effectLst>
            <a:outerShdw blurRad="76200" dir="18900000" sy="23000" kx="-1200000" algn="bl" rotWithShape="0">
              <a:prstClr val="black">
                <a:alpha val="20000"/>
              </a:prstClr>
            </a:outerShdw>
          </a:effectLst>
          <a:scene3d>
            <a:camera prst="orthographicFront"/>
            <a:lightRig rig="threePt" dir="t"/>
          </a:scene3d>
          <a:sp3d>
            <a:bevelT/>
          </a:sp3d>
        </p:spPr>
      </p:pic>
      <p:pic>
        <p:nvPicPr>
          <p:cNvPr id="19" name="Picture 18">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BECF8B86-B704-43A3-98FD-B999259C6967}"/>
              </a:ext>
            </a:extLst>
          </p:cNvPr>
          <p:cNvPicPr>
            <a:picLocks noChangeAspect="1"/>
          </p:cNvPicPr>
          <p:nvPr userDrawn="1"/>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174452" y="123751"/>
            <a:ext cx="1937869" cy="1320092"/>
          </a:xfrm>
          <a:prstGeom prst="rect">
            <a:avLst/>
          </a:prstGeom>
          <a:effectLst>
            <a:outerShdw blurRad="76200" dir="18900000" sy="23000" kx="-1200000" algn="bl" rotWithShape="0">
              <a:prstClr val="black">
                <a:alpha val="20000"/>
              </a:prstClr>
            </a:outerShdw>
          </a:effectLst>
          <a:scene3d>
            <a:camera prst="orthographicFront"/>
            <a:lightRig rig="threePt" dir="t"/>
          </a:scene3d>
          <a:sp3d>
            <a:bevelT/>
          </a:sp3d>
        </p:spPr>
      </p:pic>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Title and Question">
    <p:spTree>
      <p:nvGrpSpPr>
        <p:cNvPr id="1" name=""/>
        <p:cNvGrpSpPr/>
        <p:nvPr/>
      </p:nvGrpSpPr>
      <p:grpSpPr>
        <a:xfrm>
          <a:off x="0" y="0"/>
          <a:ext cx="0" cy="0"/>
          <a:chOff x="0" y="0"/>
          <a:chExt cx="0" cy="0"/>
        </a:xfrm>
      </p:grpSpPr>
      <p:sp>
        <p:nvSpPr>
          <p:cNvPr id="2" name="Title 1"/>
          <p:cNvSpPr>
            <a:spLocks noGrp="1"/>
          </p:cNvSpPr>
          <p:nvPr>
            <p:ph type="title"/>
          </p:nvPr>
        </p:nvSpPr>
        <p:spPr>
          <a:xfrm>
            <a:off x="141764" y="338642"/>
            <a:ext cx="8860473" cy="890593"/>
          </a:xfrm>
          <a:prstGeom prst="rect">
            <a:avLst/>
          </a:prstGeom>
        </p:spPr>
        <p:txBody>
          <a:bodyPr anchor="t" anchorCtr="1">
            <a:noAutofit/>
          </a:bodyPr>
          <a:lstStyle>
            <a:lvl1pPr>
              <a:defRPr sz="2900" b="1">
                <a:solidFill>
                  <a:schemeClr val="tx1"/>
                </a:solidFill>
              </a:defRPr>
            </a:lvl1pPr>
          </a:lstStyle>
          <a:p>
            <a:r>
              <a:rPr lang="en-US" dirty="0"/>
              <a:t>Click to edit Master title style</a:t>
            </a:r>
          </a:p>
        </p:txBody>
      </p:sp>
      <p:sp>
        <p:nvSpPr>
          <p:cNvPr id="10" name="Text Placeholder 9"/>
          <p:cNvSpPr>
            <a:spLocks noGrp="1"/>
          </p:cNvSpPr>
          <p:nvPr>
            <p:ph type="body" sz="quarter" idx="10"/>
          </p:nvPr>
        </p:nvSpPr>
        <p:spPr>
          <a:xfrm>
            <a:off x="627797" y="6358854"/>
            <a:ext cx="8165825" cy="499146"/>
          </a:xfrm>
          <a:prstGeom prst="rect">
            <a:avLst/>
          </a:prstGeom>
        </p:spPr>
        <p:txBody>
          <a:bodyPr anchor="ctr"/>
          <a:lstStyle>
            <a:lvl1pPr marL="0" indent="0">
              <a:buNone/>
              <a:defRPr sz="800" i="1">
                <a:solidFill>
                  <a:schemeClr val="tx1"/>
                </a:solidFill>
              </a:defRPr>
            </a:lvl1pPr>
          </a:lstStyle>
          <a:p>
            <a:pPr lvl="0"/>
            <a:r>
              <a:rPr lang="en-US" dirty="0"/>
              <a:t>Click to edit Master text styles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6484003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633600" y="6292800"/>
            <a:ext cx="8160021" cy="538566"/>
          </a:xfrm>
          <a:prstGeom prst="rect">
            <a:avLst/>
          </a:prstGeom>
        </p:spPr>
        <p:txBody>
          <a:bodyPr anchor="ctr"/>
          <a:lstStyle>
            <a:lvl1pPr>
              <a:buNone/>
              <a:defRPr sz="800" i="1">
                <a:solidFill>
                  <a:schemeClr val="bg1"/>
                </a:solidFill>
              </a:defRPr>
            </a:lvl1pPr>
          </a:lstStyle>
          <a:p>
            <a:pPr lvl="0"/>
            <a:r>
              <a:rPr lang="en-US" dirty="0"/>
              <a:t>Click to edit Master text styles</a:t>
            </a:r>
          </a:p>
        </p:txBody>
      </p:sp>
      <p:sp>
        <p:nvSpPr>
          <p:cNvPr id="5" name="Text Placeholder 4"/>
          <p:cNvSpPr>
            <a:spLocks noGrp="1"/>
          </p:cNvSpPr>
          <p:nvPr>
            <p:ph type="body" sz="quarter" idx="11"/>
          </p:nvPr>
        </p:nvSpPr>
        <p:spPr>
          <a:xfrm>
            <a:off x="135239" y="1077511"/>
            <a:ext cx="8902700" cy="5159375"/>
          </a:xfrm>
          <a:prstGeom prst="rect">
            <a:avLst/>
          </a:prstGeom>
        </p:spPr>
        <p:txBody>
          <a:bodyPr/>
          <a:lstStyle>
            <a:lvl1pPr marL="457200" indent="-457200">
              <a:buFont typeface="Wingdings" panose="05000000000000000000" pitchFamily="2" charset="2"/>
              <a:buChar char="Ø"/>
              <a:defRPr sz="2800"/>
            </a:lvl1pPr>
            <a:lvl2pPr marL="742950" indent="-285750">
              <a:buFont typeface="Wingdings" panose="05000000000000000000" pitchFamily="2" charset="2"/>
              <a:buChar char="§"/>
              <a:defRPr sz="2400"/>
            </a:lvl2pPr>
            <a:lvl3pPr marL="1143000" indent="-228600">
              <a:buFont typeface="Courier New" panose="02070309020205020404" pitchFamily="49" charset="0"/>
              <a:buChar char="o"/>
              <a:defRPr sz="2000"/>
            </a:lvl3pPr>
            <a:lvl4pPr marL="1600200" indent="-228600">
              <a:buFont typeface="Courier New" panose="02070309020205020404" pitchFamily="49" charset="0"/>
              <a:buChar char="o"/>
              <a:defRPr sz="1800"/>
            </a:lvl4pPr>
            <a:lvl5pPr marL="2057400" indent="-228600">
              <a:buFont typeface="Courier New" panose="02070309020205020404" pitchFamily="49" charset="0"/>
              <a:buChar char="o"/>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1"/>
          <p:cNvSpPr>
            <a:spLocks noGrp="1"/>
          </p:cNvSpPr>
          <p:nvPr>
            <p:ph type="title"/>
          </p:nvPr>
        </p:nvSpPr>
        <p:spPr>
          <a:xfrm>
            <a:off x="217714" y="165600"/>
            <a:ext cx="8605652" cy="1086248"/>
          </a:xfrm>
          <a:prstGeom prst="rect">
            <a:avLst/>
          </a:prstGeom>
        </p:spPr>
        <p:txBody>
          <a:bodyPr lIns="91440" rIns="91440" anchor="t" anchorCtr="0"/>
          <a:lstStyle>
            <a:lvl1pPr marL="0" indent="0" algn="ctr">
              <a:defRPr sz="27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212115"/>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Only">
    <p:spTree>
      <p:nvGrpSpPr>
        <p:cNvPr id="1" name=""/>
        <p:cNvGrpSpPr/>
        <p:nvPr/>
      </p:nvGrpSpPr>
      <p:grpSpPr>
        <a:xfrm>
          <a:off x="0" y="0"/>
          <a:ext cx="0" cy="0"/>
          <a:chOff x="0" y="0"/>
          <a:chExt cx="0" cy="0"/>
        </a:xfrm>
      </p:grpSpPr>
      <p:sp>
        <p:nvSpPr>
          <p:cNvPr id="6" name="Text Placeholder 9"/>
          <p:cNvSpPr>
            <a:spLocks noGrp="1"/>
          </p:cNvSpPr>
          <p:nvPr>
            <p:ph type="body" sz="quarter" idx="10"/>
          </p:nvPr>
        </p:nvSpPr>
        <p:spPr>
          <a:xfrm>
            <a:off x="633600" y="6307201"/>
            <a:ext cx="8140400" cy="550800"/>
          </a:xfrm>
          <a:prstGeom prst="rect">
            <a:avLst/>
          </a:prstGeom>
        </p:spPr>
        <p:txBody>
          <a:bodyPr anchor="ctr"/>
          <a:lstStyle>
            <a:lvl1pPr marL="0" indent="0">
              <a:buNone/>
              <a:defRPr sz="800" i="1">
                <a:solidFill>
                  <a:schemeClr val="bg1"/>
                </a:solidFill>
              </a:defRPr>
            </a:lvl1pPr>
          </a:lstStyle>
          <a:p>
            <a:pPr lvl="0"/>
            <a:r>
              <a:rPr lang="en-US" dirty="0"/>
              <a:t>Click to edit Master text styles</a:t>
            </a:r>
          </a:p>
        </p:txBody>
      </p:sp>
      <p:sp>
        <p:nvSpPr>
          <p:cNvPr id="4" name="Title 1"/>
          <p:cNvSpPr>
            <a:spLocks noGrp="1"/>
          </p:cNvSpPr>
          <p:nvPr>
            <p:ph type="title"/>
          </p:nvPr>
        </p:nvSpPr>
        <p:spPr>
          <a:xfrm>
            <a:off x="98961" y="178129"/>
            <a:ext cx="8926286" cy="1067781"/>
          </a:xfrm>
          <a:prstGeom prst="rect">
            <a:avLst/>
          </a:prstGeom>
        </p:spPr>
        <p:txBody>
          <a:bodyPr lIns="91440" rIns="91440" anchor="t" anchorCtr="0"/>
          <a:lstStyle>
            <a:lvl1pPr marL="0" indent="0" algn="ctr">
              <a:defRPr sz="27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25683633"/>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1_Title Only">
    <p:spTree>
      <p:nvGrpSpPr>
        <p:cNvPr id="1" name=""/>
        <p:cNvGrpSpPr/>
        <p:nvPr/>
      </p:nvGrpSpPr>
      <p:grpSpPr>
        <a:xfrm>
          <a:off x="0" y="0"/>
          <a:ext cx="0" cy="0"/>
          <a:chOff x="0" y="0"/>
          <a:chExt cx="0" cy="0"/>
        </a:xfrm>
      </p:grpSpPr>
      <p:sp>
        <p:nvSpPr>
          <p:cNvPr id="17" name="Rectangle 16"/>
          <p:cNvSpPr/>
          <p:nvPr userDrawn="1"/>
        </p:nvSpPr>
        <p:spPr bwMode="auto">
          <a:xfrm>
            <a:off x="0" y="1531088"/>
            <a:ext cx="9144000" cy="4646046"/>
          </a:xfrm>
          <a:prstGeom prst="rect">
            <a:avLst/>
          </a:prstGeom>
          <a:solidFill>
            <a:schemeClr val="accent1"/>
          </a:solidFill>
          <a:ln w="63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820738"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a:ln>
                <a:noFill/>
              </a:ln>
              <a:solidFill>
                <a:schemeClr val="tx1"/>
              </a:solidFill>
              <a:effectLst/>
              <a:latin typeface="Arial" charset="0"/>
            </a:endParaRPr>
          </a:p>
        </p:txBody>
      </p:sp>
      <p:sp>
        <p:nvSpPr>
          <p:cNvPr id="10" name="Text Placeholder 9"/>
          <p:cNvSpPr>
            <a:spLocks noGrp="1"/>
          </p:cNvSpPr>
          <p:nvPr>
            <p:ph type="body" sz="quarter" idx="10"/>
          </p:nvPr>
        </p:nvSpPr>
        <p:spPr>
          <a:xfrm>
            <a:off x="171039" y="1694120"/>
            <a:ext cx="8765143" cy="4338289"/>
          </a:xfrm>
          <a:prstGeom prst="rect">
            <a:avLst/>
          </a:prstGeom>
        </p:spPr>
        <p:txBody>
          <a:bodyPr anchor="ctr">
            <a:scene3d>
              <a:camera prst="orthographicFront"/>
              <a:lightRig rig="threePt" dir="t"/>
            </a:scene3d>
            <a:sp3d extrusionH="57150">
              <a:bevelT w="38100" h="38100"/>
            </a:sp3d>
          </a:bodyPr>
          <a:lstStyle>
            <a:lvl1pPr marL="0" indent="0" algn="ctr" rtl="0" fontAlgn="base">
              <a:spcBef>
                <a:spcPct val="0"/>
              </a:spcBef>
              <a:spcAft>
                <a:spcPct val="0"/>
              </a:spcAft>
              <a:buNone/>
              <a:defRPr lang="en-US" sz="4800" b="1" kern="1200" cap="none" spc="0" dirty="0">
                <a:ln w="10541" cmpd="sng">
                  <a:solidFill>
                    <a:schemeClr val="bg1"/>
                  </a:solidFill>
                  <a:prstDash val="solid"/>
                </a:ln>
                <a:solidFill>
                  <a:schemeClr val="accent4"/>
                </a:solidFill>
                <a:effectLst>
                  <a:outerShdw blurRad="50800" dist="38100" dir="8100000" algn="tr" rotWithShape="0">
                    <a:prstClr val="black">
                      <a:alpha val="40000"/>
                    </a:prstClr>
                  </a:outerShdw>
                </a:effectLst>
                <a:latin typeface="+mj-lt"/>
                <a:ea typeface="+mn-ea"/>
                <a:cs typeface="+mn-cs"/>
              </a:defRPr>
            </a:lvl1pPr>
          </a:lstStyle>
          <a:p>
            <a:pPr lvl="0"/>
            <a:r>
              <a:rPr lang="en-US" dirty="0"/>
              <a:t>Click to edit Master text styles</a:t>
            </a:r>
          </a:p>
        </p:txBody>
      </p:sp>
      <p:sp>
        <p:nvSpPr>
          <p:cNvPr id="11" name="Text Box 51"/>
          <p:cNvSpPr txBox="1">
            <a:spLocks noChangeArrowheads="1"/>
          </p:cNvSpPr>
          <p:nvPr userDrawn="1"/>
        </p:nvSpPr>
        <p:spPr bwMode="auto">
          <a:xfrm>
            <a:off x="8150225" y="6548791"/>
            <a:ext cx="955675" cy="276999"/>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1E2B6D"/>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6350">
                <a:solidFill>
                  <a:srgbClr val="000000"/>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68686"/>
                  </a:outerShdw>
                </a:effectLst>
              </a14:hiddenEffects>
            </a:ext>
          </a:extLst>
        </p:spPr>
        <p:txBody>
          <a:bodyPr>
            <a:spAutoFit/>
          </a:bodyPr>
          <a:lstStyle>
            <a:lvl1pPr algn="l" defTabSz="820738">
              <a:defRPr sz="2400">
                <a:solidFill>
                  <a:schemeClr val="tx1"/>
                </a:solidFill>
                <a:latin typeface="Times New Roman" pitchFamily="18" charset="0"/>
              </a:defRPr>
            </a:lvl1pPr>
            <a:lvl2pPr algn="l" defTabSz="820738">
              <a:defRPr sz="2400">
                <a:solidFill>
                  <a:schemeClr val="tx1"/>
                </a:solidFill>
                <a:latin typeface="Times New Roman" pitchFamily="18" charset="0"/>
              </a:defRPr>
            </a:lvl2pPr>
            <a:lvl3pPr algn="l" defTabSz="820738">
              <a:defRPr sz="2400">
                <a:solidFill>
                  <a:schemeClr val="tx1"/>
                </a:solidFill>
                <a:latin typeface="Times New Roman" pitchFamily="18" charset="0"/>
              </a:defRPr>
            </a:lvl3pPr>
            <a:lvl4pPr algn="l" defTabSz="820738">
              <a:defRPr sz="2400">
                <a:solidFill>
                  <a:schemeClr val="tx1"/>
                </a:solidFill>
                <a:latin typeface="Times New Roman" pitchFamily="18" charset="0"/>
              </a:defRPr>
            </a:lvl4pPr>
            <a:lvl5pPr algn="l" defTabSz="820738">
              <a:defRPr sz="2400">
                <a:solidFill>
                  <a:schemeClr val="tx1"/>
                </a:solidFill>
                <a:latin typeface="Times New Roman" pitchFamily="18" charset="0"/>
              </a:defRPr>
            </a:lvl5pPr>
            <a:lvl6pPr defTabSz="820738" fontAlgn="base">
              <a:spcBef>
                <a:spcPct val="0"/>
              </a:spcBef>
              <a:spcAft>
                <a:spcPct val="0"/>
              </a:spcAft>
              <a:defRPr sz="2400">
                <a:solidFill>
                  <a:schemeClr val="tx1"/>
                </a:solidFill>
                <a:latin typeface="Times New Roman" pitchFamily="18" charset="0"/>
              </a:defRPr>
            </a:lvl6pPr>
            <a:lvl7pPr defTabSz="820738" fontAlgn="base">
              <a:spcBef>
                <a:spcPct val="0"/>
              </a:spcBef>
              <a:spcAft>
                <a:spcPct val="0"/>
              </a:spcAft>
              <a:defRPr sz="2400">
                <a:solidFill>
                  <a:schemeClr val="tx1"/>
                </a:solidFill>
                <a:latin typeface="Times New Roman" pitchFamily="18" charset="0"/>
              </a:defRPr>
            </a:lvl7pPr>
            <a:lvl8pPr defTabSz="820738" fontAlgn="base">
              <a:spcBef>
                <a:spcPct val="0"/>
              </a:spcBef>
              <a:spcAft>
                <a:spcPct val="0"/>
              </a:spcAft>
              <a:defRPr sz="2400">
                <a:solidFill>
                  <a:schemeClr val="tx1"/>
                </a:solidFill>
                <a:latin typeface="Times New Roman" pitchFamily="18" charset="0"/>
              </a:defRPr>
            </a:lvl8pPr>
            <a:lvl9pPr defTabSz="820738" fontAlgn="base">
              <a:spcBef>
                <a:spcPct val="0"/>
              </a:spcBef>
              <a:spcAft>
                <a:spcPct val="0"/>
              </a:spcAft>
              <a:defRPr sz="2400">
                <a:solidFill>
                  <a:schemeClr val="tx1"/>
                </a:solidFill>
                <a:latin typeface="Times New Roman" pitchFamily="18" charset="0"/>
              </a:defRPr>
            </a:lvl9pPr>
          </a:lstStyle>
          <a:p>
            <a:pPr algn="r">
              <a:spcBef>
                <a:spcPct val="50000"/>
              </a:spcBef>
            </a:pPr>
            <a:fld id="{1748490F-2088-4798-94E4-9235526F0353}" type="slidenum">
              <a:rPr lang="en-US" sz="1200" i="0">
                <a:solidFill>
                  <a:schemeClr val="tx1"/>
                </a:solidFill>
                <a:latin typeface="Arial" charset="0"/>
              </a:rPr>
              <a:pPr algn="r">
                <a:spcBef>
                  <a:spcPct val="50000"/>
                </a:spcBef>
              </a:pPr>
              <a:t>‹#›</a:t>
            </a:fld>
            <a:endParaRPr lang="en-US" sz="1200" i="0" dirty="0">
              <a:solidFill>
                <a:schemeClr val="tx1"/>
              </a:solidFill>
              <a:latin typeface="Arial" charset="0"/>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85559" y="291736"/>
            <a:ext cx="2966275" cy="1082067"/>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240951" y="77647"/>
            <a:ext cx="2013482" cy="1371600"/>
          </a:xfrm>
          <a:prstGeom prst="rect">
            <a:avLst/>
          </a:prstGeom>
          <a:effectLst>
            <a:outerShdw blurRad="76200" dir="18900000" sy="23000" kx="-1200000" algn="bl" rotWithShape="0">
              <a:prstClr val="black">
                <a:alpha val="20000"/>
              </a:prstClr>
            </a:outerShdw>
          </a:effectLst>
          <a:scene3d>
            <a:camera prst="orthographicFront"/>
            <a:lightRig rig="threePt" dir="t"/>
          </a:scene3d>
          <a:sp3d>
            <a:bevelT/>
          </a:sp3d>
        </p:spPr>
      </p:pic>
      <p:pic>
        <p:nvPicPr>
          <p:cNvPr id="8" name="Picture 7"/>
          <p:cNvPicPr>
            <a:picLocks noChangeAspect="1"/>
          </p:cNvPicPr>
          <p:nvPr userDrawn="1"/>
        </p:nvPicPr>
        <p:blipFill rotWithShape="1">
          <a:blip r:embed="rId4"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p:blipFill>
        <p:spPr>
          <a:xfrm>
            <a:off x="5349508" y="77647"/>
            <a:ext cx="1635121" cy="1371600"/>
          </a:xfrm>
          <a:prstGeom prst="rect">
            <a:avLst/>
          </a:prstGeom>
          <a:effectLst>
            <a:outerShdw blurRad="76200" dir="18900000" sy="23000" kx="-1200000" algn="bl" rotWithShape="0">
              <a:prstClr val="black">
                <a:alpha val="20000"/>
              </a:prstClr>
            </a:outerShdw>
          </a:effectLst>
          <a:scene3d>
            <a:camera prst="orthographicFront"/>
            <a:lightRig rig="threePt" dir="t"/>
          </a:scene3d>
          <a:sp3d>
            <a:bevelT/>
          </a:sp3d>
        </p:spPr>
      </p:pic>
      <p:pic>
        <p:nvPicPr>
          <p:cNvPr id="9" name="Picture 8"/>
          <p:cNvPicPr>
            <a:picLocks noChangeAspect="1"/>
          </p:cNvPicPr>
          <p:nvPr userDrawn="1"/>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7079704" y="77647"/>
            <a:ext cx="2006455" cy="1371600"/>
          </a:xfrm>
          <a:prstGeom prst="rect">
            <a:avLst/>
          </a:prstGeom>
          <a:effectLst>
            <a:outerShdw blurRad="76200" dir="18900000" sy="23000" kx="-1200000" algn="bl" rotWithShape="0">
              <a:prstClr val="black">
                <a:alpha val="20000"/>
              </a:prstClr>
            </a:outerShdw>
          </a:effectLst>
          <a:scene3d>
            <a:camera prst="orthographicFront"/>
            <a:lightRig rig="threePt" dir="t"/>
          </a:scene3d>
          <a:sp3d>
            <a:bevelT/>
          </a:sp3d>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181294"/>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2_Title Only">
    <p:bg>
      <p:bgPr>
        <a:solidFill>
          <a:schemeClr val="bg1"/>
        </a:solidFill>
        <a:effectLst/>
      </p:bgPr>
    </p:bg>
    <p:spTree>
      <p:nvGrpSpPr>
        <p:cNvPr id="1" name=""/>
        <p:cNvGrpSpPr/>
        <p:nvPr/>
      </p:nvGrpSpPr>
      <p:grpSpPr>
        <a:xfrm>
          <a:off x="0" y="0"/>
          <a:ext cx="0" cy="0"/>
          <a:chOff x="0" y="0"/>
          <a:chExt cx="0" cy="0"/>
        </a:xfrm>
      </p:grpSpPr>
      <p:sp>
        <p:nvSpPr>
          <p:cNvPr id="14" name="Rectangle 13"/>
          <p:cNvSpPr/>
          <p:nvPr userDrawn="1"/>
        </p:nvSpPr>
        <p:spPr>
          <a:xfrm>
            <a:off x="0" y="113621"/>
            <a:ext cx="9143999" cy="13195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0" y="165600"/>
            <a:ext cx="9143999" cy="1216800"/>
          </a:xfrm>
          <a:prstGeom prst="rect">
            <a:avLst/>
          </a:prstGeom>
          <a:solidFill>
            <a:schemeClr val="accent4"/>
          </a:solidFill>
          <a:ln w="57150"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 Box 9"/>
          <p:cNvSpPr txBox="1">
            <a:spLocks noChangeArrowheads="1"/>
          </p:cNvSpPr>
          <p:nvPr userDrawn="1"/>
        </p:nvSpPr>
        <p:spPr bwMode="auto">
          <a:xfrm>
            <a:off x="1177925" y="478179"/>
            <a:ext cx="6788150" cy="57943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lgn="ctr">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spAutoFit/>
          </a:bodyPr>
          <a:lstStyle/>
          <a:p>
            <a:pPr algn="ctr">
              <a:spcBef>
                <a:spcPct val="50000"/>
              </a:spcBef>
            </a:pPr>
            <a:r>
              <a:rPr lang="en-US" sz="3200" b="1" dirty="0">
                <a:solidFill>
                  <a:schemeClr val="bg1"/>
                </a:solidFill>
                <a:latin typeface="+mj-lt"/>
                <a:cs typeface="Times New Roman" pitchFamily="18" charset="0"/>
              </a:rPr>
              <a:t>For more information, contact:</a:t>
            </a:r>
          </a:p>
        </p:txBody>
      </p:sp>
      <p:sp>
        <p:nvSpPr>
          <p:cNvPr id="11" name="TextBox 10"/>
          <p:cNvSpPr txBox="1"/>
          <p:nvPr userDrawn="1"/>
        </p:nvSpPr>
        <p:spPr>
          <a:xfrm>
            <a:off x="381000" y="2071714"/>
            <a:ext cx="4419600" cy="769441"/>
          </a:xfrm>
          <a:prstGeom prst="rect">
            <a:avLst/>
          </a:prstGeom>
          <a:noFill/>
        </p:spPr>
        <p:txBody>
          <a:bodyPr wrap="square" rtlCol="0">
            <a:spAutoFit/>
          </a:bodyPr>
          <a:lstStyle/>
          <a:p>
            <a:pPr algn="ctr" rtl="0" fontAlgn="base">
              <a:spcBef>
                <a:spcPct val="0"/>
              </a:spcBef>
              <a:spcAft>
                <a:spcPct val="0"/>
              </a:spcAft>
            </a:pPr>
            <a:r>
              <a:rPr lang="en-US" sz="4400" b="1" kern="1200" dirty="0">
                <a:solidFill>
                  <a:schemeClr val="accent1"/>
                </a:solidFill>
                <a:effectLst>
                  <a:outerShdw blurRad="38100" dist="38100" dir="2700000" algn="tl">
                    <a:srgbClr val="000000">
                      <a:alpha val="43137"/>
                    </a:srgbClr>
                  </a:outerShdw>
                </a:effectLst>
                <a:latin typeface="Arial" pitchFamily="34" charset="0"/>
                <a:ea typeface="+mn-ea"/>
                <a:cs typeface="Arial" pitchFamily="34" charset="0"/>
              </a:rPr>
              <a:t>Dave Metz</a:t>
            </a:r>
          </a:p>
        </p:txBody>
      </p:sp>
      <p:sp>
        <p:nvSpPr>
          <p:cNvPr id="16" name="Text Box 14"/>
          <p:cNvSpPr txBox="1">
            <a:spLocks noChangeArrowheads="1"/>
          </p:cNvSpPr>
          <p:nvPr userDrawn="1"/>
        </p:nvSpPr>
        <p:spPr bwMode="auto">
          <a:xfrm>
            <a:off x="3463089" y="4058208"/>
            <a:ext cx="3962400" cy="1341438"/>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000" b="1" i="1" dirty="0">
                <a:solidFill>
                  <a:srgbClr val="000000"/>
                </a:solidFill>
                <a:effectLst/>
                <a:latin typeface="Arial" charset="0"/>
              </a:rPr>
              <a:t>1999 Harrison St., Suite 2020</a:t>
            </a:r>
            <a:br>
              <a:rPr lang="en-US" sz="2000" b="1" i="1" dirty="0">
                <a:solidFill>
                  <a:srgbClr val="000000"/>
                </a:solidFill>
                <a:effectLst/>
                <a:latin typeface="Arial" charset="0"/>
              </a:rPr>
            </a:br>
            <a:r>
              <a:rPr lang="en-US" sz="2000" b="1" i="1" dirty="0">
                <a:solidFill>
                  <a:srgbClr val="000000"/>
                </a:solidFill>
                <a:effectLst/>
                <a:latin typeface="Arial" charset="0"/>
              </a:rPr>
              <a:t>Oakland, CA 94612</a:t>
            </a:r>
            <a:br>
              <a:rPr lang="en-US" sz="2000" b="1" i="1" dirty="0">
                <a:solidFill>
                  <a:srgbClr val="000000"/>
                </a:solidFill>
                <a:effectLst/>
                <a:latin typeface="Arial" charset="0"/>
              </a:rPr>
            </a:br>
            <a:r>
              <a:rPr lang="en-US" sz="2000" b="1" i="1" dirty="0">
                <a:solidFill>
                  <a:srgbClr val="000000"/>
                </a:solidFill>
                <a:effectLst/>
                <a:latin typeface="Arial" charset="0"/>
              </a:rPr>
              <a:t>Phone (510) 451-9521</a:t>
            </a:r>
          </a:p>
          <a:p>
            <a:pPr eaLnBrk="1" hangingPunct="1"/>
            <a:r>
              <a:rPr lang="en-US" sz="2000" b="1" i="1" dirty="0">
                <a:solidFill>
                  <a:srgbClr val="000000"/>
                </a:solidFill>
                <a:effectLst/>
                <a:latin typeface="Arial" charset="0"/>
              </a:rPr>
              <a:t>Fax (510) 451-0384</a:t>
            </a:r>
            <a:endParaRPr lang="en-US" sz="2200" b="1" i="1" dirty="0">
              <a:solidFill>
                <a:srgbClr val="000000"/>
              </a:solidFill>
              <a:effectLst/>
              <a:latin typeface="Arial" charset="0"/>
            </a:endParaRPr>
          </a:p>
        </p:txBody>
      </p:sp>
      <p:sp>
        <p:nvSpPr>
          <p:cNvPr id="17" name="Text Box 16"/>
          <p:cNvSpPr txBox="1">
            <a:spLocks noChangeArrowheads="1"/>
          </p:cNvSpPr>
          <p:nvPr userDrawn="1"/>
        </p:nvSpPr>
        <p:spPr bwMode="auto">
          <a:xfrm>
            <a:off x="609600" y="2909033"/>
            <a:ext cx="3962400" cy="43088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b="1" i="1" dirty="0"/>
              <a:t>Dave@FM3research.com</a:t>
            </a:r>
          </a:p>
        </p:txBody>
      </p:sp>
      <p:sp>
        <p:nvSpPr>
          <p:cNvPr id="18" name="TextBox 17"/>
          <p:cNvSpPr txBox="1"/>
          <p:nvPr userDrawn="1"/>
        </p:nvSpPr>
        <p:spPr>
          <a:xfrm>
            <a:off x="4332938" y="2071714"/>
            <a:ext cx="4651402" cy="769441"/>
          </a:xfrm>
          <a:prstGeom prst="rect">
            <a:avLst/>
          </a:prstGeom>
          <a:noFill/>
        </p:spPr>
        <p:txBody>
          <a:bodyPr wrap="square" rtlCol="0">
            <a:spAutoFit/>
          </a:bodyPr>
          <a:lstStyle/>
          <a:p>
            <a:pPr algn="ctr" rtl="0" fontAlgn="base">
              <a:spcBef>
                <a:spcPct val="0"/>
              </a:spcBef>
              <a:spcAft>
                <a:spcPct val="0"/>
              </a:spcAft>
            </a:pPr>
            <a:r>
              <a:rPr lang="en-US" sz="4400" b="1" kern="1200" spc="-150" dirty="0">
                <a:solidFill>
                  <a:schemeClr val="accent1"/>
                </a:solidFill>
                <a:effectLst>
                  <a:outerShdw blurRad="38100" dist="38100" dir="2700000" algn="tl">
                    <a:srgbClr val="000000">
                      <a:alpha val="43137"/>
                    </a:srgbClr>
                  </a:outerShdw>
                </a:effectLst>
                <a:latin typeface="Arial" pitchFamily="34" charset="0"/>
                <a:ea typeface="+mn-ea"/>
                <a:cs typeface="Arial" pitchFamily="34" charset="0"/>
              </a:rPr>
              <a:t>Lucia Del </a:t>
            </a:r>
            <a:r>
              <a:rPr lang="en-US" sz="4400" b="1" kern="1200" spc="-150" dirty="0" err="1">
                <a:solidFill>
                  <a:schemeClr val="accent1"/>
                </a:solidFill>
                <a:effectLst>
                  <a:outerShdw blurRad="38100" dist="38100" dir="2700000" algn="tl">
                    <a:srgbClr val="000000">
                      <a:alpha val="43137"/>
                    </a:srgbClr>
                  </a:outerShdw>
                </a:effectLst>
                <a:latin typeface="Arial" pitchFamily="34" charset="0"/>
                <a:ea typeface="+mn-ea"/>
                <a:cs typeface="Arial" pitchFamily="34" charset="0"/>
              </a:rPr>
              <a:t>Puppo</a:t>
            </a:r>
            <a:endParaRPr lang="en-US" sz="4400" b="1" kern="1200" spc="-150" dirty="0">
              <a:solidFill>
                <a:schemeClr val="accent1"/>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19" name="Text Box 16"/>
          <p:cNvSpPr txBox="1">
            <a:spLocks noChangeArrowheads="1"/>
          </p:cNvSpPr>
          <p:nvPr userDrawn="1"/>
        </p:nvSpPr>
        <p:spPr bwMode="auto">
          <a:xfrm>
            <a:off x="4691743" y="2909033"/>
            <a:ext cx="3962400" cy="43088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b="1" i="1" dirty="0"/>
              <a:t>Lucia@FM3research.com</a:t>
            </a:r>
          </a:p>
        </p:txBody>
      </p:sp>
      <p:pic>
        <p:nvPicPr>
          <p:cNvPr id="20" name="Picture 19" descr="FM3-Logo"/>
          <p:cNvPicPr>
            <a:picLocks noChangeAspect="1" noChangeArrowheads="1"/>
          </p:cNvPicPr>
          <p:nvPr userDrawn="1"/>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768474" y="3693838"/>
            <a:ext cx="1644651" cy="235971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01129884"/>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3_Title and Content">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663345" y="6292800"/>
            <a:ext cx="8160021" cy="538566"/>
          </a:xfrm>
          <a:prstGeom prst="rect">
            <a:avLst/>
          </a:prstGeom>
        </p:spPr>
        <p:txBody>
          <a:bodyPr anchor="ctr"/>
          <a:lstStyle>
            <a:lvl1pPr>
              <a:buNone/>
              <a:defRPr sz="800" i="1">
                <a:solidFill>
                  <a:schemeClr val="bg1"/>
                </a:solidFill>
              </a:defRPr>
            </a:lvl1pPr>
          </a:lstStyle>
          <a:p>
            <a:pPr lvl="0"/>
            <a:r>
              <a:rPr lang="en-US" dirty="0"/>
              <a:t>Click to edit Master text styles</a:t>
            </a:r>
          </a:p>
        </p:txBody>
      </p:sp>
      <p:sp>
        <p:nvSpPr>
          <p:cNvPr id="5" name="Text Placeholder 4"/>
          <p:cNvSpPr>
            <a:spLocks noGrp="1"/>
          </p:cNvSpPr>
          <p:nvPr>
            <p:ph type="body" sz="quarter" idx="11"/>
          </p:nvPr>
        </p:nvSpPr>
        <p:spPr>
          <a:xfrm>
            <a:off x="106326" y="1133426"/>
            <a:ext cx="8910083" cy="2616324"/>
          </a:xfrm>
          <a:prstGeom prst="rect">
            <a:avLst/>
          </a:prstGeom>
        </p:spPr>
        <p:txBody>
          <a:bodyPr/>
          <a:lstStyle>
            <a:lvl1pPr marL="457200" indent="-457200">
              <a:buFont typeface="Wingdings" panose="05000000000000000000" pitchFamily="2" charset="2"/>
              <a:buChar char="Ø"/>
              <a:defRPr sz="2800"/>
            </a:lvl1pPr>
            <a:lvl2pPr marL="742950" indent="-285750">
              <a:buFont typeface="Wingdings" panose="05000000000000000000" pitchFamily="2" charset="2"/>
              <a:buChar char="§"/>
              <a:defRPr sz="2400"/>
            </a:lvl2pPr>
            <a:lvl3pPr marL="1143000" indent="-228600">
              <a:buFont typeface="Courier New" panose="02070309020205020404" pitchFamily="49" charset="0"/>
              <a:buChar char="o"/>
              <a:defRPr sz="2000"/>
            </a:lvl3pPr>
            <a:lvl4pPr marL="1600200" indent="-228600">
              <a:buFont typeface="Courier New" panose="02070309020205020404" pitchFamily="49" charset="0"/>
              <a:buChar char="o"/>
              <a:defRPr sz="1800"/>
            </a:lvl4pPr>
            <a:lvl5pPr marL="2057400" indent="-228600">
              <a:buFont typeface="Courier New" panose="02070309020205020404" pitchFamily="49" charset="0"/>
              <a:buChar char="o"/>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1"/>
          <p:cNvSpPr>
            <a:spLocks noGrp="1"/>
          </p:cNvSpPr>
          <p:nvPr>
            <p:ph type="title"/>
          </p:nvPr>
        </p:nvSpPr>
        <p:spPr>
          <a:xfrm>
            <a:off x="217714" y="165600"/>
            <a:ext cx="8605652" cy="1086248"/>
          </a:xfrm>
          <a:prstGeom prst="rect">
            <a:avLst/>
          </a:prstGeom>
        </p:spPr>
        <p:txBody>
          <a:bodyPr lIns="91440" rIns="91440" anchor="t" anchorCtr="0"/>
          <a:lstStyle>
            <a:lvl1pPr marL="0" indent="0" algn="ctr">
              <a:defRPr sz="27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5958432"/>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4_Title and Content">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633600" y="6292800"/>
            <a:ext cx="8160021" cy="538566"/>
          </a:xfrm>
          <a:prstGeom prst="rect">
            <a:avLst/>
          </a:prstGeom>
        </p:spPr>
        <p:txBody>
          <a:bodyPr anchor="ctr"/>
          <a:lstStyle>
            <a:lvl1pPr>
              <a:buNone/>
              <a:defRPr sz="800" i="1">
                <a:solidFill>
                  <a:schemeClr val="bg1"/>
                </a:solidFill>
              </a:defRPr>
            </a:lvl1pPr>
          </a:lstStyle>
          <a:p>
            <a:pPr lvl="0"/>
            <a:r>
              <a:rPr lang="en-US" dirty="0"/>
              <a:t>Click to edit Master text styles</a:t>
            </a:r>
          </a:p>
        </p:txBody>
      </p:sp>
      <p:sp>
        <p:nvSpPr>
          <p:cNvPr id="5" name="Text Placeholder 4"/>
          <p:cNvSpPr>
            <a:spLocks noGrp="1"/>
          </p:cNvSpPr>
          <p:nvPr>
            <p:ph type="body" sz="quarter" idx="11"/>
          </p:nvPr>
        </p:nvSpPr>
        <p:spPr>
          <a:xfrm>
            <a:off x="135239" y="1077511"/>
            <a:ext cx="5124333" cy="5159375"/>
          </a:xfrm>
          <a:prstGeom prst="rect">
            <a:avLst/>
          </a:prstGeom>
        </p:spPr>
        <p:txBody>
          <a:bodyPr/>
          <a:lstStyle>
            <a:lvl1pPr marL="457200" indent="-457200">
              <a:buFont typeface="Wingdings" panose="05000000000000000000" pitchFamily="2" charset="2"/>
              <a:buChar char="Ø"/>
              <a:defRPr sz="2800"/>
            </a:lvl1pPr>
            <a:lvl2pPr marL="742950" indent="-285750">
              <a:buFont typeface="Wingdings" panose="05000000000000000000" pitchFamily="2" charset="2"/>
              <a:buChar char="§"/>
              <a:defRPr sz="2400"/>
            </a:lvl2pPr>
            <a:lvl3pPr marL="1143000" indent="-228600">
              <a:buFont typeface="Courier New" panose="02070309020205020404" pitchFamily="49" charset="0"/>
              <a:buChar char="o"/>
              <a:defRPr sz="2000"/>
            </a:lvl3pPr>
            <a:lvl4pPr marL="1600200" indent="-228600">
              <a:buFont typeface="Courier New" panose="02070309020205020404" pitchFamily="49" charset="0"/>
              <a:buChar char="o"/>
              <a:defRPr sz="1800"/>
            </a:lvl4pPr>
            <a:lvl5pPr marL="2057400" indent="-228600">
              <a:buFont typeface="Courier New" panose="02070309020205020404" pitchFamily="49" charset="0"/>
              <a:buChar char="o"/>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1"/>
          <p:cNvSpPr>
            <a:spLocks noGrp="1"/>
          </p:cNvSpPr>
          <p:nvPr>
            <p:ph type="title"/>
          </p:nvPr>
        </p:nvSpPr>
        <p:spPr>
          <a:xfrm>
            <a:off x="217714" y="165600"/>
            <a:ext cx="8605652" cy="1086248"/>
          </a:xfrm>
          <a:prstGeom prst="rect">
            <a:avLst/>
          </a:prstGeom>
        </p:spPr>
        <p:txBody>
          <a:bodyPr lIns="91440" rIns="91440" anchor="t" anchorCtr="0"/>
          <a:lstStyle>
            <a:lvl1pPr marL="0" indent="0" algn="ctr">
              <a:defRPr sz="27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25694467"/>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5_Title and Content">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633600" y="6292800"/>
            <a:ext cx="8160021" cy="538566"/>
          </a:xfrm>
          <a:prstGeom prst="rect">
            <a:avLst/>
          </a:prstGeom>
        </p:spPr>
        <p:txBody>
          <a:bodyPr anchor="ctr"/>
          <a:lstStyle>
            <a:lvl1pPr>
              <a:buNone/>
              <a:defRPr sz="800" i="1">
                <a:solidFill>
                  <a:schemeClr val="bg1"/>
                </a:solidFill>
              </a:defRPr>
            </a:lvl1pPr>
          </a:lstStyle>
          <a:p>
            <a:pPr lvl="0"/>
            <a:r>
              <a:rPr lang="en-US" dirty="0"/>
              <a:t>Click to edit Master text styles</a:t>
            </a:r>
          </a:p>
        </p:txBody>
      </p:sp>
      <p:sp>
        <p:nvSpPr>
          <p:cNvPr id="5" name="Text Placeholder 4"/>
          <p:cNvSpPr>
            <a:spLocks noGrp="1"/>
          </p:cNvSpPr>
          <p:nvPr>
            <p:ph type="body" sz="quarter" idx="11"/>
          </p:nvPr>
        </p:nvSpPr>
        <p:spPr>
          <a:xfrm>
            <a:off x="3892076" y="1133425"/>
            <a:ext cx="5124333" cy="5159375"/>
          </a:xfrm>
          <a:prstGeom prst="rect">
            <a:avLst/>
          </a:prstGeom>
        </p:spPr>
        <p:txBody>
          <a:bodyPr/>
          <a:lstStyle>
            <a:lvl1pPr marL="457200" indent="-457200">
              <a:buFont typeface="Wingdings" panose="05000000000000000000" pitchFamily="2" charset="2"/>
              <a:buChar char="Ø"/>
              <a:defRPr sz="2800"/>
            </a:lvl1pPr>
            <a:lvl2pPr marL="742950" indent="-285750">
              <a:buFont typeface="Wingdings" panose="05000000000000000000" pitchFamily="2" charset="2"/>
              <a:buChar char="§"/>
              <a:defRPr sz="2400"/>
            </a:lvl2pPr>
            <a:lvl3pPr marL="1143000" indent="-228600">
              <a:buFont typeface="Courier New" panose="02070309020205020404" pitchFamily="49" charset="0"/>
              <a:buChar char="o"/>
              <a:defRPr sz="2000"/>
            </a:lvl3pPr>
            <a:lvl4pPr marL="1600200" indent="-228600">
              <a:buFont typeface="Courier New" panose="02070309020205020404" pitchFamily="49" charset="0"/>
              <a:buChar char="o"/>
              <a:defRPr sz="1800"/>
            </a:lvl4pPr>
            <a:lvl5pPr marL="2057400" indent="-228600">
              <a:buFont typeface="Courier New" panose="02070309020205020404" pitchFamily="49" charset="0"/>
              <a:buChar char="o"/>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1"/>
          <p:cNvSpPr>
            <a:spLocks noGrp="1"/>
          </p:cNvSpPr>
          <p:nvPr>
            <p:ph type="title"/>
          </p:nvPr>
        </p:nvSpPr>
        <p:spPr>
          <a:xfrm>
            <a:off x="217714" y="165600"/>
            <a:ext cx="8605652" cy="1086248"/>
          </a:xfrm>
          <a:prstGeom prst="rect">
            <a:avLst/>
          </a:prstGeom>
        </p:spPr>
        <p:txBody>
          <a:bodyPr lIns="91440" rIns="91440" anchor="t" anchorCtr="0"/>
          <a:lstStyle>
            <a:lvl1pPr marL="0" indent="0" algn="ctr">
              <a:defRPr sz="2700" b="1">
                <a:solidFill>
                  <a:schemeClr val="tx1"/>
                </a:solidFill>
              </a:defRPr>
            </a:lvl1pPr>
          </a:lstStyle>
          <a:p>
            <a:r>
              <a:rPr lang="en-US" dirty="0"/>
              <a:t>Click to edit Master title style</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03589596"/>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TITLE &amp; QUESTION">
    <p:spTree>
      <p:nvGrpSpPr>
        <p:cNvPr id="1" name=""/>
        <p:cNvGrpSpPr/>
        <p:nvPr/>
      </p:nvGrpSpPr>
      <p:grpSpPr>
        <a:xfrm>
          <a:off x="0" y="0"/>
          <a:ext cx="0" cy="0"/>
          <a:chOff x="0" y="0"/>
          <a:chExt cx="0" cy="0"/>
        </a:xfrm>
      </p:grpSpPr>
      <p:sp>
        <p:nvSpPr>
          <p:cNvPr id="5" name="Title 4"/>
          <p:cNvSpPr>
            <a:spLocks noGrp="1"/>
          </p:cNvSpPr>
          <p:nvPr>
            <p:ph type="title"/>
          </p:nvPr>
        </p:nvSpPr>
        <p:spPr>
          <a:xfrm>
            <a:off x="37750" y="192948"/>
            <a:ext cx="9068499" cy="952272"/>
          </a:xfrm>
          <a:prstGeom prst="rect">
            <a:avLst/>
          </a:prstGeom>
        </p:spPr>
        <p:txBody>
          <a:bodyPr anchor="t">
            <a:normAutofit/>
          </a:bodyPr>
          <a:lstStyle>
            <a:lvl1pPr algn="ctr">
              <a:defRPr sz="2900" b="1"/>
            </a:lvl1pPr>
          </a:lstStyle>
          <a:p>
            <a:r>
              <a:rPr lang="en-US" dirty="0"/>
              <a:t>Click to edit Master title style</a:t>
            </a:r>
          </a:p>
        </p:txBody>
      </p:sp>
      <p:sp>
        <p:nvSpPr>
          <p:cNvPr id="9" name="Text Placeholder 8"/>
          <p:cNvSpPr>
            <a:spLocks noGrp="1"/>
          </p:cNvSpPr>
          <p:nvPr>
            <p:ph type="body" sz="quarter" idx="10"/>
          </p:nvPr>
        </p:nvSpPr>
        <p:spPr>
          <a:xfrm>
            <a:off x="2512382" y="6369871"/>
            <a:ext cx="6389965" cy="418780"/>
          </a:xfrm>
          <a:prstGeom prst="rect">
            <a:avLst/>
          </a:prstGeom>
        </p:spPr>
        <p:txBody>
          <a:bodyPr anchor="ctr"/>
          <a:lstStyle>
            <a:lvl1pPr marL="0" indent="0">
              <a:lnSpc>
                <a:spcPts val="900"/>
              </a:lnSpc>
              <a:spcBef>
                <a:spcPts val="0"/>
              </a:spcBef>
              <a:buNone/>
              <a:defRPr sz="900" i="1"/>
            </a:lvl1pPr>
          </a:lstStyle>
          <a:p>
            <a:pPr lvl="0"/>
            <a:r>
              <a:rPr lang="en-US"/>
              <a:t>Click to edit Master text styles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1718414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a:xfrm>
            <a:off x="0" y="6256801"/>
            <a:ext cx="9144000" cy="601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0" y="0"/>
            <a:ext cx="9144000" cy="1642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2"/>
          <p:cNvSpPr txBox="1">
            <a:spLocks/>
          </p:cNvSpPr>
          <p:nvPr userDrawn="1"/>
        </p:nvSpPr>
        <p:spPr>
          <a:xfrm>
            <a:off x="8239125" y="6462713"/>
            <a:ext cx="904875" cy="395287"/>
          </a:xfrm>
          <a:prstGeom prst="rect">
            <a:avLst/>
          </a:prstGeom>
        </p:spPr>
        <p:txBody>
          <a:bodyPr anchor="b"/>
          <a:lstStyle>
            <a:lvl1pPr marL="0" indent="0" algn="r" defTabSz="914400" rtl="0" eaLnBrk="1" latinLnBrk="0" hangingPunct="1">
              <a:spcBef>
                <a:spcPct val="20000"/>
              </a:spcBef>
              <a:buFont typeface="Arial" pitchFamily="34" charset="0"/>
              <a:buNone/>
              <a:defRPr sz="1200" kern="1200">
                <a:solidFill>
                  <a:schemeClr val="bg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fld id="{F54A0CD3-EBDE-40D0-9318-D158662459D2}" type="slidenum">
              <a:rPr lang="en-US" smtClean="0">
                <a:solidFill>
                  <a:schemeClr val="bg1"/>
                </a:solidFill>
              </a:rPr>
              <a:pPr/>
              <a:t>‹#›</a:t>
            </a:fld>
            <a:endParaRPr lang="en-US" dirty="0">
              <a:solidFill>
                <a:schemeClr val="bg1"/>
              </a:solidFill>
            </a:endParaRPr>
          </a:p>
        </p:txBody>
      </p:sp>
      <p:sp>
        <p:nvSpPr>
          <p:cNvPr id="12" name="Rectangle 11"/>
          <p:cNvSpPr/>
          <p:nvPr userDrawn="1"/>
        </p:nvSpPr>
        <p:spPr>
          <a:xfrm>
            <a:off x="0" y="111042"/>
            <a:ext cx="9144000" cy="6103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5" descr="FM3-Logo"/>
          <p:cNvPicPr>
            <a:picLocks noChangeAspect="1" noChangeArrowheads="1"/>
          </p:cNvPicPr>
          <p:nvPr userDrawn="1"/>
        </p:nvPicPr>
        <p:blipFill>
          <a:blip r:embed="rId1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103116"/>
            <a:ext cx="628650" cy="758269"/>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6" r:id="rId4"/>
    <p:sldLayoutId id="2147483659" r:id="rId5"/>
    <p:sldLayoutId id="2147483662" r:id="rId6"/>
    <p:sldLayoutId id="2147483663" r:id="rId7"/>
    <p:sldLayoutId id="2147483664" r:id="rId8"/>
    <p:sldLayoutId id="2147483665" r:id="rId9"/>
    <p:sldLayoutId id="2147483666" r:id="rId10"/>
  </p:sldLayoutIdLst>
  <p:transition advClick="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9.xml"/><Relationship Id="rId3" Type="http://schemas.openxmlformats.org/officeDocument/2006/relationships/chart" Target="../charts/char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chart" Target="../charts/char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chart" Target="../charts/char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chart" Target="../charts/char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0.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chart" Target="../charts/char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chart" Target="../charts/char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chart" Target="../charts/char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xml"/><Relationship Id="rId3"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92358399"/>
      </p:ext>
    </p:extLst>
  </p:cSld>
  <p:clrMapOvr>
    <a:masterClrMapping/>
  </p:clrMapOvr>
  <p:transition advClick="0"/>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QB6.</a:t>
            </a:r>
          </a:p>
        </p:txBody>
      </p:sp>
      <p:graphicFrame>
        <p:nvGraphicFramePr>
          <p:cNvPr id="4" name="Chart 3"/>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307657517"/>
              </p:ext>
            </p:extLst>
          </p:nvPr>
        </p:nvGraphicFramePr>
        <p:xfrm>
          <a:off x="346757" y="2502921"/>
          <a:ext cx="7783316" cy="3706141"/>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545400" y="1302592"/>
            <a:ext cx="8053200" cy="1200329"/>
          </a:xfrm>
          <a:prstGeom prst="rect">
            <a:avLst/>
          </a:prstGeom>
          <a:noFill/>
        </p:spPr>
        <p:txBody>
          <a:bodyPr wrap="square" rtlCol="0">
            <a:spAutoFit/>
          </a:bodyPr>
          <a:lstStyle/>
          <a:p>
            <a:r>
              <a:rPr lang="en-US" sz="1800" i="1" dirty="0"/>
              <a:t>Others say we shouldn’t have youth prisons at all, and instead invest in holding young people accountable for wrong-doing in ways that don’t involve incarceration. Does this goal sound like something you would strongly support, somewhat support, somewhat oppose, or strongly oppose?</a:t>
            </a:r>
          </a:p>
        </p:txBody>
      </p:sp>
      <p:sp>
        <p:nvSpPr>
          <p:cNvPr id="5" name="Title 4">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4983A683-5944-4C42-8E75-5CB63F0396B6}"/>
              </a:ext>
            </a:extLst>
          </p:cNvPr>
          <p:cNvSpPr>
            <a:spLocks noGrp="1"/>
          </p:cNvSpPr>
          <p:nvPr>
            <p:ph type="title"/>
          </p:nvPr>
        </p:nvSpPr>
        <p:spPr>
          <a:xfrm>
            <a:off x="589677" y="266647"/>
            <a:ext cx="8130639" cy="1067781"/>
          </a:xfrm>
        </p:spPr>
        <p:txBody>
          <a:bodyPr/>
          <a:lstStyle/>
          <a:p>
            <a:r>
              <a:rPr lang="en-US" sz="2800" dirty="0"/>
              <a:t>In addition to reducing youth arrests, 61% support </a:t>
            </a:r>
            <a:r>
              <a:rPr lang="en-US" sz="2800" i="1" dirty="0"/>
              <a:t>eliminating</a:t>
            </a:r>
            <a:r>
              <a:rPr lang="en-US" sz="2800" dirty="0"/>
              <a:t> youth prisons entirely</a:t>
            </a:r>
          </a:p>
        </p:txBody>
      </p:sp>
      <p:sp>
        <p:nvSpPr>
          <p:cNvPr id="12" name="TextBox 11">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904932C3-62C7-47BF-95B1-3F436A28FF89}"/>
              </a:ext>
            </a:extLst>
          </p:cNvPr>
          <p:cNvSpPr txBox="1"/>
          <p:nvPr/>
        </p:nvSpPr>
        <p:spPr>
          <a:xfrm>
            <a:off x="7411453" y="2601060"/>
            <a:ext cx="1326115" cy="1015663"/>
          </a:xfrm>
          <a:prstGeom prst="rect">
            <a:avLst/>
          </a:prstGeom>
          <a:noFill/>
        </p:spPr>
        <p:txBody>
          <a:bodyPr wrap="square" rtlCol="0">
            <a:spAutoFit/>
          </a:bodyPr>
          <a:lstStyle/>
          <a:p>
            <a:r>
              <a:rPr lang="en-US" sz="2000" b="1" dirty="0">
                <a:solidFill>
                  <a:schemeClr val="accent1"/>
                </a:solidFill>
              </a:rPr>
              <a:t>Total Support</a:t>
            </a:r>
            <a:br>
              <a:rPr lang="en-US" sz="2000" b="1" dirty="0">
                <a:solidFill>
                  <a:schemeClr val="accent1"/>
                </a:solidFill>
              </a:rPr>
            </a:br>
            <a:r>
              <a:rPr lang="en-US" sz="2000" b="1" dirty="0">
                <a:solidFill>
                  <a:schemeClr val="accent1"/>
                </a:solidFill>
              </a:rPr>
              <a:t>61%</a:t>
            </a:r>
          </a:p>
        </p:txBody>
      </p:sp>
      <p:sp>
        <p:nvSpPr>
          <p:cNvPr id="13" name="TextBox 12">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D89791A7-2C79-4901-BD9C-930F65223F87}"/>
              </a:ext>
            </a:extLst>
          </p:cNvPr>
          <p:cNvSpPr txBox="1"/>
          <p:nvPr/>
        </p:nvSpPr>
        <p:spPr>
          <a:xfrm>
            <a:off x="5915864" y="4160266"/>
            <a:ext cx="1304006" cy="1015663"/>
          </a:xfrm>
          <a:prstGeom prst="rect">
            <a:avLst/>
          </a:prstGeom>
          <a:noFill/>
        </p:spPr>
        <p:txBody>
          <a:bodyPr wrap="square" rtlCol="0">
            <a:spAutoFit/>
          </a:bodyPr>
          <a:lstStyle/>
          <a:p>
            <a:r>
              <a:rPr lang="en-US" sz="2000" b="1" dirty="0">
                <a:solidFill>
                  <a:schemeClr val="accent4"/>
                </a:solidFill>
              </a:rPr>
              <a:t>Total Oppose</a:t>
            </a:r>
          </a:p>
          <a:p>
            <a:r>
              <a:rPr lang="en-US" sz="2000" b="1" dirty="0">
                <a:solidFill>
                  <a:schemeClr val="accent4"/>
                </a:solidFill>
              </a:rPr>
              <a:t>33%</a:t>
            </a:r>
          </a:p>
        </p:txBody>
      </p:sp>
      <p:sp>
        <p:nvSpPr>
          <p:cNvPr id="14" name="Right Bracket 13">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108DC057-9D96-4F0C-9249-1A6A39533E9A}"/>
              </a:ext>
            </a:extLst>
          </p:cNvPr>
          <p:cNvSpPr/>
          <p:nvPr/>
        </p:nvSpPr>
        <p:spPr bwMode="auto">
          <a:xfrm>
            <a:off x="7267074" y="2702128"/>
            <a:ext cx="180811" cy="923331"/>
          </a:xfrm>
          <a:prstGeom prst="rightBracket">
            <a:avLst/>
          </a:prstGeom>
          <a:noFill/>
          <a:ln w="19050"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820738"/>
            <a:endParaRPr lang="en-US" sz="2000" dirty="0">
              <a:solidFill>
                <a:prstClr val="black"/>
              </a:solidFill>
            </a:endParaRPr>
          </a:p>
        </p:txBody>
      </p:sp>
      <p:sp>
        <p:nvSpPr>
          <p:cNvPr id="16" name="Right Bracket 15">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2E677775-13BA-4874-9F6F-AF349C5D7110}"/>
              </a:ext>
            </a:extLst>
          </p:cNvPr>
          <p:cNvSpPr/>
          <p:nvPr/>
        </p:nvSpPr>
        <p:spPr bwMode="auto">
          <a:xfrm>
            <a:off x="5735053" y="4205304"/>
            <a:ext cx="180811" cy="923331"/>
          </a:xfrm>
          <a:prstGeom prst="rightBracket">
            <a:avLst/>
          </a:prstGeom>
          <a:noFill/>
          <a:ln w="19050" cap="flat" cmpd="sng" algn="ctr">
            <a:solidFill>
              <a:schemeClr val="accent4"/>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820738"/>
            <a:endParaRPr lang="en-US" sz="2000" dirty="0">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9831296"/>
      </p:ext>
    </p:extLst>
  </p:cSld>
  <p:clrMapOvr>
    <a:masterClrMapping/>
  </p:clrMapOvr>
  <p:transition advClick="0"/>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p:txBody>
          <a:bodyPr/>
          <a:lstStyle/>
          <a:p>
            <a:r>
              <a:rPr lang="en-US" dirty="0"/>
              <a:t>QB6. Others say we shouldn’t have youth prisons at all, and instead invest in holding young people accountable for wrong-doing in ways that don’t involve incarceration. Does this goal sound like something you would strongly support, somewhat support, somewhat oppose, or strongly oppose?</a:t>
            </a:r>
          </a:p>
        </p:txBody>
      </p:sp>
      <p:graphicFrame>
        <p:nvGraphicFramePr>
          <p:cNvPr id="7" name="Table 6"/>
          <p:cNvGraphicFramePr>
            <a:graphicFrameLocks noGrp="1"/>
          </p:cNvGraphicFramePr>
          <p:nvPr>
            <p:extLst/>
          </p:nvPr>
        </p:nvGraphicFramePr>
        <p:xfrm>
          <a:off x="212423" y="1380930"/>
          <a:ext cx="8719154" cy="3601612"/>
        </p:xfrm>
        <a:graphic>
          <a:graphicData uri="http://schemas.openxmlformats.org/drawingml/2006/table">
            <a:tbl>
              <a:tblPr firstRow="1" bandRow="1">
                <a:effectLst>
                  <a:outerShdw blurRad="50800" dist="38100" dir="8100000" algn="tr" rotWithShape="0">
                    <a:prstClr val="black">
                      <a:alpha val="40000"/>
                    </a:prstClr>
                  </a:outerShdw>
                </a:effectLst>
                <a:tableStyleId>{073A0DAA-6AF3-43AB-8588-CEC1D06C72B9}</a:tableStyleId>
              </a:tblPr>
              <a:tblGrid>
                <a:gridCol w="3190712">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20000"/>
                    </a:ext>
                  </a:extLst>
                </a:gridCol>
                <a:gridCol w="1842814">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20001"/>
                    </a:ext>
                  </a:extLst>
                </a:gridCol>
                <a:gridCol w="1842814">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20002"/>
                    </a:ext>
                  </a:extLst>
                </a:gridCol>
                <a:gridCol w="1842814">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4056087249"/>
                    </a:ext>
                  </a:extLst>
                </a:gridCol>
              </a:tblGrid>
              <a:tr h="336672">
                <a:tc>
                  <a:txBody>
                    <a:bodyPr/>
                    <a:lstStyle/>
                    <a:p>
                      <a:pPr algn="ctr">
                        <a:lnSpc>
                          <a:spcPct val="100000"/>
                        </a:lnSpc>
                        <a:spcBef>
                          <a:spcPts val="600"/>
                        </a:spcBef>
                        <a:spcAft>
                          <a:spcPts val="600"/>
                        </a:spcAft>
                      </a:pPr>
                      <a:r>
                        <a:rPr lang="en-US" sz="1600" b="1" dirty="0">
                          <a:solidFill>
                            <a:schemeClr val="bg1"/>
                          </a:solidFill>
                          <a:latin typeface="+mn-lt"/>
                        </a:rPr>
                        <a:t>Demographic</a:t>
                      </a:r>
                      <a:r>
                        <a:rPr lang="en-US" sz="1600" b="1" baseline="0" dirty="0">
                          <a:solidFill>
                            <a:schemeClr val="bg1"/>
                          </a:solidFill>
                          <a:latin typeface="+mn-lt"/>
                        </a:rPr>
                        <a:t> Group</a:t>
                      </a:r>
                      <a:endParaRPr lang="en-US" sz="1600" b="1" dirty="0">
                        <a:solidFill>
                          <a:schemeClr val="bg1"/>
                        </a:solidFill>
                        <a:latin typeface="+mn-lt"/>
                      </a:endParaRPr>
                    </a:p>
                  </a:txBody>
                  <a:tcPr marL="9144" marR="9144" anchor="ctr">
                    <a:lnB w="12700" cap="flat" cmpd="sng" algn="ctr">
                      <a:solidFill>
                        <a:schemeClr val="bg1"/>
                      </a:solidFill>
                      <a:prstDash val="solid"/>
                      <a:round/>
                      <a:headEnd type="none" w="med" len="med"/>
                      <a:tailEnd type="none" w="med" len="med"/>
                    </a:lnB>
                    <a:solidFill>
                      <a:schemeClr val="accent1"/>
                    </a:solidFill>
                  </a:tcPr>
                </a:tc>
                <a:tc>
                  <a:txBody>
                    <a:bodyPr/>
                    <a:lstStyle/>
                    <a:p>
                      <a:pPr algn="ctr">
                        <a:lnSpc>
                          <a:spcPct val="100000"/>
                        </a:lnSpc>
                        <a:spcBef>
                          <a:spcPts val="600"/>
                        </a:spcBef>
                        <a:spcAft>
                          <a:spcPts val="600"/>
                        </a:spcAft>
                      </a:pPr>
                      <a:r>
                        <a:rPr lang="en-US" sz="1600" dirty="0">
                          <a:solidFill>
                            <a:schemeClr val="bg1"/>
                          </a:solidFill>
                          <a:latin typeface="+mn-lt"/>
                        </a:rPr>
                        <a:t>Total Support</a:t>
                      </a:r>
                    </a:p>
                  </a:txBody>
                  <a:tcPr marL="9144" marR="9144" anchor="ctr">
                    <a:lnB w="12700" cap="flat" cmpd="sng" algn="ctr">
                      <a:solidFill>
                        <a:schemeClr val="bg1"/>
                      </a:solidFill>
                      <a:prstDash val="solid"/>
                      <a:round/>
                      <a:headEnd type="none" w="med" len="med"/>
                      <a:tailEnd type="none" w="med" len="med"/>
                    </a:lnB>
                    <a:solidFill>
                      <a:schemeClr val="accent1"/>
                    </a:solidFill>
                  </a:tcPr>
                </a:tc>
                <a:tc>
                  <a:txBody>
                    <a:bodyPr/>
                    <a:lstStyle/>
                    <a:p>
                      <a:pPr algn="ctr">
                        <a:lnSpc>
                          <a:spcPct val="100000"/>
                        </a:lnSpc>
                        <a:spcBef>
                          <a:spcPts val="600"/>
                        </a:spcBef>
                        <a:spcAft>
                          <a:spcPts val="600"/>
                        </a:spcAft>
                      </a:pPr>
                      <a:r>
                        <a:rPr lang="en-US" sz="1600" dirty="0">
                          <a:solidFill>
                            <a:schemeClr val="bg1"/>
                          </a:solidFill>
                          <a:latin typeface="+mn-lt"/>
                        </a:rPr>
                        <a:t>Total Oppose</a:t>
                      </a:r>
                    </a:p>
                  </a:txBody>
                  <a:tcPr marL="9144" marR="9144" anchor="ctr">
                    <a:lnB w="12700" cap="flat" cmpd="sng" algn="ctr">
                      <a:solidFill>
                        <a:schemeClr val="bg1"/>
                      </a:solidFill>
                      <a:prstDash val="solid"/>
                      <a:round/>
                      <a:headEnd type="none" w="med" len="med"/>
                      <a:tailEnd type="none" w="med" len="med"/>
                    </a:lnB>
                    <a:solidFill>
                      <a:schemeClr val="accent4"/>
                    </a:solidFill>
                  </a:tcPr>
                </a:tc>
                <a:tc>
                  <a:txBody>
                    <a:bodyPr/>
                    <a:lstStyle/>
                    <a:p>
                      <a:pPr algn="ctr">
                        <a:lnSpc>
                          <a:spcPct val="100000"/>
                        </a:lnSpc>
                        <a:spcBef>
                          <a:spcPts val="600"/>
                        </a:spcBef>
                        <a:spcAft>
                          <a:spcPts val="600"/>
                        </a:spcAft>
                      </a:pPr>
                      <a:r>
                        <a:rPr lang="en-US" sz="1600" dirty="0">
                          <a:solidFill>
                            <a:schemeClr val="tx1"/>
                          </a:solidFill>
                          <a:latin typeface="+mn-lt"/>
                        </a:rPr>
                        <a:t>Don’t Know</a:t>
                      </a:r>
                    </a:p>
                  </a:txBody>
                  <a:tcPr marL="9144" marR="9144" anchor="ctr">
                    <a:lnB w="12700" cap="flat" cmpd="sng" algn="ctr">
                      <a:solidFill>
                        <a:schemeClr val="bg1"/>
                      </a:solidFill>
                      <a:prstDash val="solid"/>
                      <a:round/>
                      <a:headEnd type="none" w="med" len="med"/>
                      <a:tailEnd type="none" w="med" len="med"/>
                    </a:lnB>
                    <a:solidFill>
                      <a:schemeClr val="accent6"/>
                    </a:solid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00"/>
                  </a:ext>
                </a:extLst>
              </a:tr>
              <a:tr h="244108">
                <a:tc>
                  <a:txBody>
                    <a:bodyPr/>
                    <a:lstStyle/>
                    <a:p>
                      <a:pPr algn="l">
                        <a:lnSpc>
                          <a:spcPct val="100000"/>
                        </a:lnSpc>
                        <a:spcBef>
                          <a:spcPts val="0"/>
                        </a:spcBef>
                        <a:spcAft>
                          <a:spcPts val="0"/>
                        </a:spcAft>
                      </a:pPr>
                      <a:r>
                        <a:rPr lang="en-US" sz="1500" b="1" i="0" dirty="0">
                          <a:solidFill>
                            <a:schemeClr val="bg1"/>
                          </a:solidFill>
                          <a:latin typeface="+mn-lt"/>
                        </a:rPr>
                        <a:t>Gender</a:t>
                      </a:r>
                    </a:p>
                  </a:txBody>
                  <a:tcPr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a:lnSpc>
                          <a:spcPct val="100000"/>
                        </a:lnSpc>
                        <a:spcBef>
                          <a:spcPts val="0"/>
                        </a:spcBef>
                        <a:spcAft>
                          <a:spcPts val="0"/>
                        </a:spcAft>
                      </a:pPr>
                      <a:endParaRPr lang="en-US" sz="1500" b="0" i="0" dirty="0">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a:lnSpc>
                          <a:spcPct val="100000"/>
                        </a:lnSpc>
                        <a:spcBef>
                          <a:spcPts val="0"/>
                        </a:spcBef>
                        <a:spcAft>
                          <a:spcPts val="0"/>
                        </a:spcAft>
                      </a:pPr>
                      <a:endParaRPr lang="en-US" sz="1500" b="0" i="0" dirty="0">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a:lnSpc>
                          <a:spcPct val="100000"/>
                        </a:lnSpc>
                        <a:spcBef>
                          <a:spcPts val="0"/>
                        </a:spcBef>
                        <a:spcAft>
                          <a:spcPts val="0"/>
                        </a:spcAft>
                      </a:pPr>
                      <a:endParaRPr lang="en-US" sz="1500" b="0" i="0" dirty="0">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01"/>
                  </a:ext>
                </a:extLst>
              </a:tr>
              <a:tr h="251736">
                <a:tc>
                  <a:txBody>
                    <a:bodyPr/>
                    <a:lstStyle/>
                    <a:p>
                      <a:pPr algn="l">
                        <a:lnSpc>
                          <a:spcPct val="100000"/>
                        </a:lnSpc>
                        <a:spcBef>
                          <a:spcPts val="0"/>
                        </a:spcBef>
                        <a:spcAft>
                          <a:spcPts val="0"/>
                        </a:spcAft>
                      </a:pPr>
                      <a:r>
                        <a:rPr lang="en-US" sz="1500" b="0" i="0" dirty="0">
                          <a:latin typeface="+mn-lt"/>
                        </a:rPr>
                        <a:t>Men</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62%</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34%</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500" b="0" i="0" u="none" strike="noStrike" dirty="0">
                          <a:solidFill>
                            <a:srgbClr val="000000"/>
                          </a:solidFill>
                          <a:effectLst/>
                          <a:latin typeface="+mn-lt"/>
                        </a:rPr>
                        <a:t>4%</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02"/>
                  </a:ext>
                </a:extLst>
              </a:tr>
              <a:tr h="251736">
                <a:tc>
                  <a:txBody>
                    <a:bodyPr/>
                    <a:lstStyle/>
                    <a:p>
                      <a:pPr algn="l">
                        <a:lnSpc>
                          <a:spcPct val="100000"/>
                        </a:lnSpc>
                        <a:spcBef>
                          <a:spcPts val="0"/>
                        </a:spcBef>
                        <a:spcAft>
                          <a:spcPts val="0"/>
                        </a:spcAft>
                      </a:pPr>
                      <a:r>
                        <a:rPr lang="en-US" sz="1500" b="0" i="0" dirty="0">
                          <a:latin typeface="+mn-lt"/>
                        </a:rPr>
                        <a:t>Women</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60%</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32%</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500" b="0" i="0" u="none" strike="noStrike" dirty="0">
                          <a:solidFill>
                            <a:srgbClr val="000000"/>
                          </a:solidFill>
                          <a:effectLst/>
                          <a:latin typeface="+mn-lt"/>
                        </a:rPr>
                        <a:t>7%</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03"/>
                  </a:ext>
                </a:extLst>
              </a:tr>
              <a:tr h="251736">
                <a:tc>
                  <a:txBody>
                    <a:bodyPr/>
                    <a:lstStyle/>
                    <a:p>
                      <a:pPr algn="l">
                        <a:lnSpc>
                          <a:spcPct val="100000"/>
                        </a:lnSpc>
                        <a:spcBef>
                          <a:spcPts val="0"/>
                        </a:spcBef>
                        <a:spcAft>
                          <a:spcPts val="0"/>
                        </a:spcAft>
                      </a:pPr>
                      <a:r>
                        <a:rPr lang="en-US" sz="1500" b="1" i="0" dirty="0">
                          <a:solidFill>
                            <a:schemeClr val="bg1"/>
                          </a:solidFill>
                          <a:latin typeface="+mn-lt"/>
                        </a:rPr>
                        <a:t>Age</a:t>
                      </a:r>
                    </a:p>
                  </a:txBody>
                  <a:tcPr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fontAlgn="b">
                        <a:lnSpc>
                          <a:spcPct val="100000"/>
                        </a:lnSpc>
                        <a:spcBef>
                          <a:spcPts val="0"/>
                        </a:spcBef>
                        <a:spcAft>
                          <a:spcPts val="0"/>
                        </a:spcAft>
                      </a:pPr>
                      <a:endParaRPr lang="en-US" sz="1500" b="0" i="0" u="none" strike="noStrike" dirty="0">
                        <a:solidFill>
                          <a:schemeClr val="tx1"/>
                        </a:solidFill>
                        <a:effectLst/>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fontAlgn="b">
                        <a:lnSpc>
                          <a:spcPct val="100000"/>
                        </a:lnSpc>
                        <a:spcBef>
                          <a:spcPts val="0"/>
                        </a:spcBef>
                        <a:spcAft>
                          <a:spcPts val="0"/>
                        </a:spcAft>
                      </a:pPr>
                      <a:endParaRPr lang="en-US" sz="1500" b="0" i="0" u="none" strike="noStrike" dirty="0">
                        <a:solidFill>
                          <a:srgbClr val="000000"/>
                        </a:solidFill>
                        <a:effectLst/>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fontAlgn="b"/>
                      <a:endParaRPr lang="en-US" sz="1500" b="0" i="0" u="none" strike="noStrike" dirty="0">
                        <a:solidFill>
                          <a:srgbClr val="000000"/>
                        </a:solidFill>
                        <a:effectLst/>
                        <a:latin typeface="+mn-lt"/>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12"/>
                  </a:ext>
                </a:extLst>
              </a:tr>
              <a:tr h="251736">
                <a:tc>
                  <a:txBody>
                    <a:bodyPr/>
                    <a:lstStyle/>
                    <a:p>
                      <a:pPr algn="l" fontAlgn="b"/>
                      <a:r>
                        <a:rPr lang="en-US" sz="1500" b="0" i="0" u="none" strike="noStrike" dirty="0">
                          <a:effectLst/>
                          <a:latin typeface="+mn-lt"/>
                        </a:rPr>
                        <a:t>18-49</a:t>
                      </a:r>
                    </a:p>
                  </a:txBody>
                  <a:tcPr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chemeClr val="tx1"/>
                          </a:solidFill>
                          <a:effectLst/>
                          <a:latin typeface="+mn-lt"/>
                        </a:rPr>
                        <a:t>63%</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32%</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500" b="0" i="0" u="none" strike="noStrike" dirty="0">
                          <a:solidFill>
                            <a:srgbClr val="000000"/>
                          </a:solidFill>
                          <a:effectLst/>
                          <a:latin typeface="+mn-lt"/>
                        </a:rPr>
                        <a:t>5%</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13"/>
                  </a:ext>
                </a:extLst>
              </a:tr>
              <a:tr h="251736">
                <a:tc>
                  <a:txBody>
                    <a:bodyPr/>
                    <a:lstStyle/>
                    <a:p>
                      <a:pPr algn="l" fontAlgn="b"/>
                      <a:r>
                        <a:rPr lang="en-US" sz="1500" b="0" i="0" u="none" strike="noStrike" dirty="0">
                          <a:effectLst/>
                          <a:latin typeface="+mn-lt"/>
                        </a:rPr>
                        <a:t>50-64</a:t>
                      </a:r>
                    </a:p>
                  </a:txBody>
                  <a:tcPr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chemeClr val="tx1"/>
                          </a:solidFill>
                          <a:effectLst/>
                          <a:latin typeface="+mn-lt"/>
                        </a:rPr>
                        <a:t>59%</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35%</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500" b="0" i="0" u="none" strike="noStrike" dirty="0">
                          <a:solidFill>
                            <a:srgbClr val="000000"/>
                          </a:solidFill>
                          <a:effectLst/>
                          <a:latin typeface="+mn-lt"/>
                        </a:rPr>
                        <a:t>6%</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14"/>
                  </a:ext>
                </a:extLst>
              </a:tr>
              <a:tr h="251736">
                <a:tc>
                  <a:txBody>
                    <a:bodyPr/>
                    <a:lstStyle/>
                    <a:p>
                      <a:pPr algn="l" fontAlgn="b"/>
                      <a:r>
                        <a:rPr lang="en-US" sz="1500" b="0" i="0" u="none" strike="noStrike" dirty="0">
                          <a:effectLst/>
                          <a:latin typeface="+mn-lt"/>
                        </a:rPr>
                        <a:t>65+</a:t>
                      </a:r>
                    </a:p>
                  </a:txBody>
                  <a:tcPr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chemeClr val="tx1"/>
                          </a:solidFill>
                          <a:effectLst/>
                          <a:latin typeface="+mn-lt"/>
                        </a:rPr>
                        <a:t>57%</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39%</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500" b="0" i="0" u="none" strike="noStrike" dirty="0">
                          <a:solidFill>
                            <a:srgbClr val="000000"/>
                          </a:solidFill>
                          <a:effectLst/>
                          <a:latin typeface="+mn-lt"/>
                        </a:rPr>
                        <a:t>4%</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134284502"/>
                  </a:ext>
                </a:extLst>
              </a:tr>
              <a:tr h="251736">
                <a:tc>
                  <a:txBody>
                    <a:bodyPr/>
                    <a:lstStyle/>
                    <a:p>
                      <a:pPr algn="l" fontAlgn="b"/>
                      <a:r>
                        <a:rPr lang="en-US" sz="1500" b="1" i="0" u="none" strike="noStrike" dirty="0">
                          <a:solidFill>
                            <a:schemeClr val="bg1"/>
                          </a:solidFill>
                          <a:effectLst/>
                          <a:latin typeface="+mn-lt"/>
                        </a:rPr>
                        <a:t>Ethnicity</a:t>
                      </a:r>
                    </a:p>
                  </a:txBody>
                  <a:tcPr marR="7620" marT="762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fontAlgn="b">
                        <a:lnSpc>
                          <a:spcPct val="100000"/>
                        </a:lnSpc>
                        <a:spcBef>
                          <a:spcPts val="0"/>
                        </a:spcBef>
                        <a:spcAft>
                          <a:spcPts val="0"/>
                        </a:spcAft>
                      </a:pPr>
                      <a:endParaRPr lang="en-US" sz="1500" b="0" i="0" u="none" strike="noStrike" dirty="0">
                        <a:solidFill>
                          <a:schemeClr val="tx1"/>
                        </a:solidFill>
                        <a:effectLst/>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fontAlgn="b">
                        <a:lnSpc>
                          <a:spcPct val="100000"/>
                        </a:lnSpc>
                        <a:spcBef>
                          <a:spcPts val="0"/>
                        </a:spcBef>
                        <a:spcAft>
                          <a:spcPts val="0"/>
                        </a:spcAft>
                      </a:pPr>
                      <a:endParaRPr lang="en-US" sz="1500" b="0" i="0" u="none" strike="noStrike" dirty="0">
                        <a:solidFill>
                          <a:srgbClr val="000000"/>
                        </a:solidFill>
                        <a:effectLst/>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fontAlgn="b"/>
                      <a:endParaRPr lang="en-US" sz="1500" b="0" i="0" u="none" strike="noStrike" dirty="0">
                        <a:solidFill>
                          <a:srgbClr val="000000"/>
                        </a:solidFill>
                        <a:effectLst/>
                        <a:latin typeface="+mn-lt"/>
                      </a:endParaRPr>
                    </a:p>
                  </a:txBody>
                  <a:tcPr marL="7620" marR="7620" marT="762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288182248"/>
                  </a:ext>
                </a:extLst>
              </a:tr>
              <a:tr h="251736">
                <a:tc>
                  <a:txBody>
                    <a:bodyPr/>
                    <a:lstStyle/>
                    <a:p>
                      <a:pPr algn="l">
                        <a:lnSpc>
                          <a:spcPct val="100000"/>
                        </a:lnSpc>
                        <a:spcBef>
                          <a:spcPts val="0"/>
                        </a:spcBef>
                        <a:spcAft>
                          <a:spcPts val="0"/>
                        </a:spcAft>
                      </a:pPr>
                      <a:r>
                        <a:rPr lang="en-US" sz="1500" dirty="0">
                          <a:latin typeface="+mn-lt"/>
                        </a:rPr>
                        <a:t>Latinos</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chemeClr val="tx1"/>
                          </a:solidFill>
                          <a:effectLst/>
                          <a:latin typeface="+mn-lt"/>
                        </a:rPr>
                        <a:t>61%</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36%</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500" b="0" i="0" u="none" strike="noStrike" dirty="0">
                          <a:solidFill>
                            <a:srgbClr val="000000"/>
                          </a:solidFill>
                          <a:effectLst/>
                          <a:latin typeface="+mn-lt"/>
                        </a:rPr>
                        <a:t>2%</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959790475"/>
                  </a:ext>
                </a:extLst>
              </a:tr>
              <a:tr h="251736">
                <a:tc>
                  <a:txBody>
                    <a:bodyPr/>
                    <a:lstStyle/>
                    <a:p>
                      <a:pPr algn="l">
                        <a:lnSpc>
                          <a:spcPct val="100000"/>
                        </a:lnSpc>
                        <a:spcBef>
                          <a:spcPts val="0"/>
                        </a:spcBef>
                        <a:spcAft>
                          <a:spcPts val="0"/>
                        </a:spcAft>
                      </a:pPr>
                      <a:r>
                        <a:rPr lang="en-US" sz="1500" dirty="0">
                          <a:latin typeface="+mn-lt"/>
                        </a:rPr>
                        <a:t>African-Americans</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chemeClr val="tx1"/>
                          </a:solidFill>
                          <a:effectLst/>
                          <a:latin typeface="+mn-lt"/>
                        </a:rPr>
                        <a:t>62%</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30%</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500" b="0" i="0" u="none" strike="noStrike" dirty="0">
                          <a:solidFill>
                            <a:srgbClr val="000000"/>
                          </a:solidFill>
                          <a:effectLst/>
                          <a:latin typeface="+mn-lt"/>
                        </a:rPr>
                        <a:t>8%</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117100638"/>
                  </a:ext>
                </a:extLst>
              </a:tr>
              <a:tr h="251736">
                <a:tc>
                  <a:txBody>
                    <a:bodyPr/>
                    <a:lstStyle/>
                    <a:p>
                      <a:pPr algn="l">
                        <a:lnSpc>
                          <a:spcPct val="100000"/>
                        </a:lnSpc>
                        <a:spcBef>
                          <a:spcPts val="0"/>
                        </a:spcBef>
                        <a:spcAft>
                          <a:spcPts val="0"/>
                        </a:spcAft>
                      </a:pPr>
                      <a:r>
                        <a:rPr lang="en-US" sz="1500" dirty="0">
                          <a:latin typeface="+mn-lt"/>
                        </a:rPr>
                        <a:t>Asians/Pacific Islander</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chemeClr val="tx1"/>
                          </a:solidFill>
                          <a:effectLst/>
                          <a:latin typeface="+mn-lt"/>
                        </a:rPr>
                        <a:t>62%</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34%</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500" b="0" i="0" u="none" strike="noStrike" dirty="0">
                          <a:solidFill>
                            <a:srgbClr val="000000"/>
                          </a:solidFill>
                          <a:effectLst/>
                          <a:latin typeface="+mn-lt"/>
                        </a:rPr>
                        <a:t>4%</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92078973"/>
                  </a:ext>
                </a:extLst>
              </a:tr>
              <a:tr h="251736">
                <a:tc>
                  <a:txBody>
                    <a:bodyPr/>
                    <a:lstStyle/>
                    <a:p>
                      <a:pPr algn="l">
                        <a:lnSpc>
                          <a:spcPct val="100000"/>
                        </a:lnSpc>
                        <a:spcBef>
                          <a:spcPts val="0"/>
                        </a:spcBef>
                        <a:spcAft>
                          <a:spcPts val="0"/>
                        </a:spcAft>
                      </a:pPr>
                      <a:r>
                        <a:rPr lang="en-US" sz="1500" dirty="0">
                          <a:latin typeface="+mn-lt"/>
                        </a:rPr>
                        <a:t>People of Color</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chemeClr val="tx1"/>
                          </a:solidFill>
                          <a:effectLst/>
                          <a:latin typeface="+mn-lt"/>
                        </a:rPr>
                        <a:t>61%</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32%</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500" b="0" i="0" u="none" strike="noStrike" dirty="0">
                          <a:solidFill>
                            <a:srgbClr val="000000"/>
                          </a:solidFill>
                          <a:effectLst/>
                          <a:latin typeface="+mn-lt"/>
                        </a:rPr>
                        <a:t>7%</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896296341"/>
                  </a:ext>
                </a:extLst>
              </a:tr>
              <a:tr h="251736">
                <a:tc>
                  <a:txBody>
                    <a:bodyPr/>
                    <a:lstStyle/>
                    <a:p>
                      <a:pPr algn="l">
                        <a:lnSpc>
                          <a:spcPct val="100000"/>
                        </a:lnSpc>
                        <a:spcBef>
                          <a:spcPts val="0"/>
                        </a:spcBef>
                        <a:spcAft>
                          <a:spcPts val="0"/>
                        </a:spcAft>
                      </a:pPr>
                      <a:r>
                        <a:rPr lang="en-US" sz="1500" dirty="0">
                          <a:latin typeface="+mn-lt"/>
                        </a:rPr>
                        <a:t>Whites</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chemeClr val="tx1"/>
                          </a:solidFill>
                          <a:effectLst/>
                          <a:latin typeface="+mn-lt"/>
                        </a:rPr>
                        <a:t>56%</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29%</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500" b="0" i="0" u="none" strike="noStrike" dirty="0">
                          <a:solidFill>
                            <a:srgbClr val="000000"/>
                          </a:solidFill>
                          <a:effectLst/>
                          <a:latin typeface="+mn-lt"/>
                        </a:rPr>
                        <a:t>16%</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817642292"/>
                  </a:ext>
                </a:extLst>
              </a:tr>
            </a:tbl>
          </a:graphicData>
        </a:graphic>
      </p:graphicFrame>
      <p:sp>
        <p:nvSpPr>
          <p:cNvPr id="4" name="Title 3">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25289226-21C0-45F3-85F8-64E923831CE4}"/>
              </a:ext>
            </a:extLst>
          </p:cNvPr>
          <p:cNvSpPr>
            <a:spLocks noGrp="1"/>
          </p:cNvSpPr>
          <p:nvPr>
            <p:ph type="title"/>
          </p:nvPr>
        </p:nvSpPr>
        <p:spPr>
          <a:xfrm>
            <a:off x="-77642" y="178129"/>
            <a:ext cx="9290649" cy="1067781"/>
          </a:xfrm>
        </p:spPr>
        <p:txBody>
          <a:bodyPr/>
          <a:lstStyle/>
          <a:p>
            <a:r>
              <a:rPr lang="en-US" dirty="0"/>
              <a:t>The proposal to eliminate youth prisons is supported across genders, age, party and ethnicities.</a:t>
            </a:r>
          </a:p>
        </p:txBody>
      </p:sp>
      <p:graphicFrame>
        <p:nvGraphicFramePr>
          <p:cNvPr id="2" name="Table 1"/>
          <p:cNvGraphicFramePr>
            <a:graphicFrameLocks noGrp="1"/>
          </p:cNvGraphicFramePr>
          <p:nvPr>
            <p:extLst/>
          </p:nvPr>
        </p:nvGraphicFramePr>
        <p:xfrm>
          <a:off x="212423" y="4982542"/>
          <a:ext cx="8719155" cy="1045034"/>
        </p:xfrm>
        <a:graphic>
          <a:graphicData uri="http://schemas.openxmlformats.org/drawingml/2006/table">
            <a:tbl>
              <a:tblPr firstRow="1" bandRow="1">
                <a:effectLst>
                  <a:outerShdw blurRad="50800" dist="38100" dir="8100000" algn="tr" rotWithShape="0">
                    <a:prstClr val="black">
                      <a:alpha val="40000"/>
                    </a:prstClr>
                  </a:outerShdw>
                </a:effectLst>
                <a:tableStyleId>{073A0DAA-6AF3-43AB-8588-CEC1D06C72B9}</a:tableStyleId>
              </a:tblPr>
              <a:tblGrid>
                <a:gridCol w="3124392">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2374877807"/>
                    </a:ext>
                  </a:extLst>
                </a:gridCol>
                <a:gridCol w="1864921">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1796698338"/>
                    </a:ext>
                  </a:extLst>
                </a:gridCol>
                <a:gridCol w="1864921">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3102076507"/>
                    </a:ext>
                  </a:extLst>
                </a:gridCol>
                <a:gridCol w="1864921">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1826913108"/>
                    </a:ext>
                  </a:extLst>
                </a:gridCol>
              </a:tblGrid>
              <a:tr h="255275">
                <a:tc gridSpan="2">
                  <a:txBody>
                    <a:bodyPr/>
                    <a:lstStyle/>
                    <a:p>
                      <a:pPr algn="l">
                        <a:lnSpc>
                          <a:spcPts val="1600"/>
                        </a:lnSpc>
                        <a:spcBef>
                          <a:spcPts val="0"/>
                        </a:spcBef>
                        <a:spcAft>
                          <a:spcPts val="0"/>
                        </a:spcAft>
                      </a:pPr>
                      <a:r>
                        <a:rPr lang="en-US" sz="1500" b="1" dirty="0">
                          <a:solidFill>
                            <a:schemeClr val="bg1"/>
                          </a:solidFill>
                          <a:latin typeface="+mn-lt"/>
                        </a:rPr>
                        <a:t>Party</a:t>
                      </a:r>
                    </a:p>
                  </a:txBody>
                  <a:tcPr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hMerge="1">
                  <a:txBody>
                    <a:bodyPr/>
                    <a:lstStyle/>
                    <a:p>
                      <a:pPr algn="ctr" fontAlgn="b">
                        <a:lnSpc>
                          <a:spcPct val="100000"/>
                        </a:lnSpc>
                        <a:spcBef>
                          <a:spcPts val="0"/>
                        </a:spcBef>
                        <a:spcAft>
                          <a:spcPts val="0"/>
                        </a:spcAft>
                      </a:pPr>
                      <a:endParaRPr lang="en-US" sz="1600" b="0" i="0" u="none" strike="noStrike" dirty="0">
                        <a:solidFill>
                          <a:srgbClr val="000000"/>
                        </a:solidFill>
                        <a:effectLst/>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fontAlgn="b">
                        <a:lnSpc>
                          <a:spcPct val="100000"/>
                        </a:lnSpc>
                        <a:spcBef>
                          <a:spcPts val="0"/>
                        </a:spcBef>
                        <a:spcAft>
                          <a:spcPts val="0"/>
                        </a:spcAft>
                      </a:pPr>
                      <a:endParaRPr lang="en-US" sz="1500" b="0" i="0" u="none" strike="noStrike" dirty="0">
                        <a:solidFill>
                          <a:srgbClr val="000000"/>
                        </a:solidFill>
                        <a:effectLst/>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fontAlgn="b">
                        <a:lnSpc>
                          <a:spcPct val="100000"/>
                        </a:lnSpc>
                        <a:spcBef>
                          <a:spcPts val="0"/>
                        </a:spcBef>
                        <a:spcAft>
                          <a:spcPts val="0"/>
                        </a:spcAft>
                      </a:pPr>
                      <a:endParaRPr lang="en-US" sz="1500" b="0" i="0" u="none" strike="noStrike" dirty="0">
                        <a:solidFill>
                          <a:srgbClr val="000000"/>
                        </a:solidFill>
                        <a:effectLst/>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2413060108"/>
                  </a:ext>
                </a:extLst>
              </a:tr>
              <a:tr h="263253">
                <a:tc>
                  <a:txBody>
                    <a:bodyPr/>
                    <a:lstStyle/>
                    <a:p>
                      <a:pPr algn="l">
                        <a:lnSpc>
                          <a:spcPct val="100000"/>
                        </a:lnSpc>
                        <a:spcBef>
                          <a:spcPts val="0"/>
                        </a:spcBef>
                        <a:spcAft>
                          <a:spcPts val="0"/>
                        </a:spcAft>
                      </a:pPr>
                      <a:r>
                        <a:rPr lang="en-US" sz="1500" b="0" dirty="0">
                          <a:solidFill>
                            <a:schemeClr val="tx1"/>
                          </a:solidFill>
                          <a:latin typeface="+mn-lt"/>
                        </a:rPr>
                        <a:t>Democrats</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67%</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29%</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500" b="0" i="0" u="none" strike="noStrike" dirty="0">
                          <a:solidFill>
                            <a:srgbClr val="000000"/>
                          </a:solidFill>
                          <a:effectLst/>
                          <a:latin typeface="+mn-lt"/>
                        </a:rPr>
                        <a:t>5%</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2478899327"/>
                  </a:ext>
                </a:extLst>
              </a:tr>
              <a:tr h="263253">
                <a:tc>
                  <a:txBody>
                    <a:bodyPr/>
                    <a:lstStyle/>
                    <a:p>
                      <a:pPr algn="l">
                        <a:lnSpc>
                          <a:spcPct val="100000"/>
                        </a:lnSpc>
                        <a:spcBef>
                          <a:spcPts val="0"/>
                        </a:spcBef>
                        <a:spcAft>
                          <a:spcPts val="0"/>
                        </a:spcAft>
                      </a:pPr>
                      <a:r>
                        <a:rPr lang="en-US" sz="1500" dirty="0">
                          <a:latin typeface="+mn-lt"/>
                        </a:rPr>
                        <a:t>Independents</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60%</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34%</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500" b="0" i="0" u="none" strike="noStrike" dirty="0">
                          <a:solidFill>
                            <a:srgbClr val="000000"/>
                          </a:solidFill>
                          <a:effectLst/>
                          <a:latin typeface="+mn-lt"/>
                        </a:rPr>
                        <a:t>7%</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2377134160"/>
                  </a:ext>
                </a:extLst>
              </a:tr>
              <a:tr h="263253">
                <a:tc>
                  <a:txBody>
                    <a:bodyPr/>
                    <a:lstStyle/>
                    <a:p>
                      <a:pPr algn="l">
                        <a:lnSpc>
                          <a:spcPct val="100000"/>
                        </a:lnSpc>
                        <a:spcBef>
                          <a:spcPts val="0"/>
                        </a:spcBef>
                        <a:spcAft>
                          <a:spcPts val="0"/>
                        </a:spcAft>
                      </a:pPr>
                      <a:r>
                        <a:rPr lang="en-US" sz="1500" dirty="0">
                          <a:latin typeface="+mn-lt"/>
                        </a:rPr>
                        <a:t>Republicans</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50%</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500" b="0" i="0" u="none" strike="noStrike" dirty="0">
                          <a:solidFill>
                            <a:srgbClr val="000000"/>
                          </a:solidFill>
                          <a:effectLst/>
                          <a:latin typeface="+mn-lt"/>
                        </a:rPr>
                        <a:t>47%</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500" b="0" i="0" u="none" strike="noStrike" dirty="0">
                          <a:solidFill>
                            <a:srgbClr val="000000"/>
                          </a:solidFill>
                          <a:effectLst/>
                          <a:latin typeface="+mn-lt"/>
                        </a:rPr>
                        <a:t>2%</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405382958"/>
                  </a:ext>
                </a:extLst>
              </a:tr>
            </a:tbl>
          </a:graphicData>
        </a:graphic>
      </p:graphicFrame>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4949738"/>
      </p:ext>
    </p:extLst>
  </p:cSld>
  <p:clrMapOvr>
    <a:masterClrMapping/>
  </p:clrMapOvr>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p:txBody>
          <a:bodyPr/>
          <a:lstStyle/>
          <a:p>
            <a:r>
              <a:rPr lang="en-US" dirty="0"/>
              <a:t>QB6. Others say we shouldn’t have youth prisons at all, and instead invest in holding young people accountable for wrong-doing in ways that don’t involve incarceration. Does this goal sound like something you would strongly support, somewhat support, somewhat oppose, or strongly oppose?</a:t>
            </a:r>
          </a:p>
        </p:txBody>
      </p:sp>
      <p:graphicFrame>
        <p:nvGraphicFramePr>
          <p:cNvPr id="7" name="Table 6"/>
          <p:cNvGraphicFramePr>
            <a:graphicFrameLocks noGrp="1"/>
          </p:cNvGraphicFramePr>
          <p:nvPr>
            <p:extLst/>
          </p:nvPr>
        </p:nvGraphicFramePr>
        <p:xfrm>
          <a:off x="244262" y="1433013"/>
          <a:ext cx="8655478" cy="4546681"/>
        </p:xfrm>
        <a:graphic>
          <a:graphicData uri="http://schemas.openxmlformats.org/drawingml/2006/table">
            <a:tbl>
              <a:tblPr firstRow="1" bandRow="1">
                <a:effectLst>
                  <a:outerShdw blurRad="50800" dist="38100" dir="8100000" algn="tr" rotWithShape="0">
                    <a:prstClr val="black">
                      <a:alpha val="40000"/>
                    </a:prstClr>
                  </a:outerShdw>
                </a:effectLst>
                <a:tableStyleId>{073A0DAA-6AF3-43AB-8588-CEC1D06C72B9}</a:tableStyleId>
              </a:tblPr>
              <a:tblGrid>
                <a:gridCol w="3485527">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20000"/>
                    </a:ext>
                  </a:extLst>
                </a:gridCol>
                <a:gridCol w="1723317">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3241228116"/>
                    </a:ext>
                  </a:extLst>
                </a:gridCol>
                <a:gridCol w="1723317">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20001"/>
                    </a:ext>
                  </a:extLst>
                </a:gridCol>
                <a:gridCol w="1723317">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20002"/>
                    </a:ext>
                  </a:extLst>
                </a:gridCol>
              </a:tblGrid>
              <a:tr h="735431">
                <a:tc>
                  <a:txBody>
                    <a:bodyPr/>
                    <a:lstStyle/>
                    <a:p>
                      <a:pPr algn="ctr">
                        <a:lnSpc>
                          <a:spcPct val="100000"/>
                        </a:lnSpc>
                        <a:spcBef>
                          <a:spcPts val="600"/>
                        </a:spcBef>
                        <a:spcAft>
                          <a:spcPts val="600"/>
                        </a:spcAft>
                      </a:pPr>
                      <a:r>
                        <a:rPr lang="en-US" sz="1600" b="1" dirty="0">
                          <a:solidFill>
                            <a:schemeClr val="bg1"/>
                          </a:solidFill>
                          <a:latin typeface="+mn-lt"/>
                        </a:rPr>
                        <a:t>Demographic</a:t>
                      </a:r>
                      <a:r>
                        <a:rPr lang="en-US" sz="1600" b="1" baseline="0" dirty="0">
                          <a:solidFill>
                            <a:schemeClr val="bg1"/>
                          </a:solidFill>
                          <a:latin typeface="+mn-lt"/>
                        </a:rPr>
                        <a:t> Group</a:t>
                      </a:r>
                      <a:endParaRPr lang="en-US" sz="1600" b="1" dirty="0">
                        <a:solidFill>
                          <a:schemeClr val="bg1"/>
                        </a:solidFill>
                        <a:latin typeface="+mn-lt"/>
                      </a:endParaRPr>
                    </a:p>
                  </a:txBody>
                  <a:tcPr marL="9144" marR="9144" anchor="ctr">
                    <a:lnB w="12700" cap="flat" cmpd="sng" algn="ctr">
                      <a:solidFill>
                        <a:schemeClr val="bg1"/>
                      </a:solidFill>
                      <a:prstDash val="solid"/>
                      <a:round/>
                      <a:headEnd type="none" w="med" len="med"/>
                      <a:tailEnd type="none" w="med" len="med"/>
                    </a:lnB>
                    <a:solidFill>
                      <a:schemeClr val="accent1"/>
                    </a:solidFill>
                  </a:tcPr>
                </a:tc>
                <a:tc>
                  <a:txBody>
                    <a:bodyPr/>
                    <a:lstStyle/>
                    <a:p>
                      <a:pPr algn="ctr">
                        <a:lnSpc>
                          <a:spcPct val="100000"/>
                        </a:lnSpc>
                        <a:spcBef>
                          <a:spcPts val="600"/>
                        </a:spcBef>
                        <a:spcAft>
                          <a:spcPts val="600"/>
                        </a:spcAft>
                      </a:pPr>
                      <a:r>
                        <a:rPr lang="en-US" sz="1600" dirty="0">
                          <a:solidFill>
                            <a:schemeClr val="bg1"/>
                          </a:solidFill>
                          <a:latin typeface="+mn-lt"/>
                        </a:rPr>
                        <a:t>Total Support</a:t>
                      </a:r>
                    </a:p>
                  </a:txBody>
                  <a:tcPr marL="9144" marR="9144" anchor="ctr">
                    <a:lnB w="12700" cap="flat" cmpd="sng" algn="ctr">
                      <a:solidFill>
                        <a:schemeClr val="bg1"/>
                      </a:solidFill>
                      <a:prstDash val="solid"/>
                      <a:round/>
                      <a:headEnd type="none" w="med" len="med"/>
                      <a:tailEnd type="none" w="med" len="med"/>
                    </a:lnB>
                    <a:solidFill>
                      <a:schemeClr val="accent1"/>
                    </a:solidFill>
                  </a:tcPr>
                </a:tc>
                <a:tc>
                  <a:txBody>
                    <a:bodyPr/>
                    <a:lstStyle/>
                    <a:p>
                      <a:pPr algn="ctr">
                        <a:lnSpc>
                          <a:spcPct val="100000"/>
                        </a:lnSpc>
                        <a:spcBef>
                          <a:spcPts val="600"/>
                        </a:spcBef>
                        <a:spcAft>
                          <a:spcPts val="600"/>
                        </a:spcAft>
                      </a:pPr>
                      <a:r>
                        <a:rPr lang="en-US" sz="1600" dirty="0">
                          <a:solidFill>
                            <a:schemeClr val="bg1"/>
                          </a:solidFill>
                          <a:latin typeface="+mn-lt"/>
                        </a:rPr>
                        <a:t>Total Oppose</a:t>
                      </a:r>
                    </a:p>
                  </a:txBody>
                  <a:tcPr marL="9144" marR="9144" anchor="ctr">
                    <a:lnB w="12700" cap="flat" cmpd="sng" algn="ctr">
                      <a:solidFill>
                        <a:schemeClr val="bg1"/>
                      </a:solidFill>
                      <a:prstDash val="solid"/>
                      <a:round/>
                      <a:headEnd type="none" w="med" len="med"/>
                      <a:tailEnd type="none" w="med" len="med"/>
                    </a:lnB>
                    <a:solidFill>
                      <a:schemeClr val="accent4"/>
                    </a:solidFill>
                  </a:tcPr>
                </a:tc>
                <a:tc>
                  <a:txBody>
                    <a:bodyPr/>
                    <a:lstStyle/>
                    <a:p>
                      <a:pPr algn="ctr">
                        <a:lnSpc>
                          <a:spcPct val="100000"/>
                        </a:lnSpc>
                        <a:spcBef>
                          <a:spcPts val="600"/>
                        </a:spcBef>
                        <a:spcAft>
                          <a:spcPts val="600"/>
                        </a:spcAft>
                      </a:pPr>
                      <a:r>
                        <a:rPr lang="en-US" sz="1600" dirty="0">
                          <a:solidFill>
                            <a:schemeClr val="tx1"/>
                          </a:solidFill>
                          <a:latin typeface="+mn-lt"/>
                        </a:rPr>
                        <a:t>Don’t Know</a:t>
                      </a:r>
                    </a:p>
                  </a:txBody>
                  <a:tcPr marL="9144" marR="9144" anchor="ctr">
                    <a:lnB w="12700" cap="flat" cmpd="sng" algn="ctr">
                      <a:solidFill>
                        <a:schemeClr val="bg1"/>
                      </a:solidFill>
                      <a:prstDash val="solid"/>
                      <a:round/>
                      <a:headEnd type="none" w="med" len="med"/>
                      <a:tailEnd type="none" w="med" len="med"/>
                    </a:lnB>
                    <a:solidFill>
                      <a:schemeClr val="accent6"/>
                    </a:solid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00"/>
                  </a:ext>
                </a:extLst>
              </a:tr>
              <a:tr h="381125">
                <a:tc>
                  <a:txBody>
                    <a:bodyPr/>
                    <a:lstStyle/>
                    <a:p>
                      <a:pPr algn="l">
                        <a:lnSpc>
                          <a:spcPts val="1600"/>
                        </a:lnSpc>
                        <a:spcBef>
                          <a:spcPts val="0"/>
                        </a:spcBef>
                        <a:spcAft>
                          <a:spcPts val="0"/>
                        </a:spcAft>
                      </a:pPr>
                      <a:r>
                        <a:rPr lang="en-US" sz="1600" b="1" dirty="0">
                          <a:solidFill>
                            <a:schemeClr val="bg1"/>
                          </a:solidFill>
                          <a:latin typeface="+mn-lt"/>
                        </a:rPr>
                        <a:t>Region</a:t>
                      </a:r>
                    </a:p>
                  </a:txBody>
                  <a:tcPr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fontAlgn="b">
                        <a:lnSpc>
                          <a:spcPct val="100000"/>
                        </a:lnSpc>
                        <a:spcBef>
                          <a:spcPts val="0"/>
                        </a:spcBef>
                        <a:spcAft>
                          <a:spcPts val="0"/>
                        </a:spcAft>
                      </a:pPr>
                      <a:endParaRPr lang="en-US" sz="1600" b="0" i="0" u="none" strike="noStrike" dirty="0">
                        <a:solidFill>
                          <a:srgbClr val="000000"/>
                        </a:solidFill>
                        <a:effectLst/>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fontAlgn="b">
                        <a:lnSpc>
                          <a:spcPct val="100000"/>
                        </a:lnSpc>
                        <a:spcBef>
                          <a:spcPts val="0"/>
                        </a:spcBef>
                        <a:spcAft>
                          <a:spcPts val="0"/>
                        </a:spcAft>
                      </a:pPr>
                      <a:endParaRPr lang="en-US" sz="1600" b="0" i="0" u="none" strike="noStrike" dirty="0">
                        <a:solidFill>
                          <a:srgbClr val="000000"/>
                        </a:solidFill>
                        <a:effectLst/>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fontAlgn="b">
                        <a:lnSpc>
                          <a:spcPct val="100000"/>
                        </a:lnSpc>
                        <a:spcBef>
                          <a:spcPts val="0"/>
                        </a:spcBef>
                        <a:spcAft>
                          <a:spcPts val="0"/>
                        </a:spcAft>
                      </a:pPr>
                      <a:endParaRPr lang="en-US" sz="1600" b="0" i="0" u="none" strike="noStrike" dirty="0">
                        <a:solidFill>
                          <a:srgbClr val="000000"/>
                        </a:solidFill>
                        <a:effectLst/>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10"/>
                  </a:ext>
                </a:extLst>
              </a:tr>
              <a:tr h="381125">
                <a:tc>
                  <a:txBody>
                    <a:bodyPr/>
                    <a:lstStyle/>
                    <a:p>
                      <a:pPr algn="l">
                        <a:lnSpc>
                          <a:spcPts val="1600"/>
                        </a:lnSpc>
                        <a:spcBef>
                          <a:spcPts val="0"/>
                        </a:spcBef>
                        <a:spcAft>
                          <a:spcPts val="0"/>
                        </a:spcAft>
                      </a:pPr>
                      <a:r>
                        <a:rPr lang="en-US" sz="1600" dirty="0">
                          <a:latin typeface="+mn-lt"/>
                        </a:rPr>
                        <a:t>Los Angeles County</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600" b="0" i="0" u="none" strike="noStrike" dirty="0">
                          <a:solidFill>
                            <a:srgbClr val="000000"/>
                          </a:solidFill>
                          <a:effectLst/>
                          <a:latin typeface="+mn-lt"/>
                        </a:rPr>
                        <a:t>61%</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600" b="0" i="0" u="none" strike="noStrike" dirty="0">
                          <a:solidFill>
                            <a:srgbClr val="000000"/>
                          </a:solidFill>
                          <a:effectLst/>
                          <a:latin typeface="+mn-lt"/>
                        </a:rPr>
                        <a:t>34%</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600" b="0" i="0" u="none" strike="noStrike" dirty="0">
                          <a:solidFill>
                            <a:srgbClr val="000000"/>
                          </a:solidFill>
                          <a:effectLst/>
                          <a:latin typeface="+mn-lt"/>
                        </a:rPr>
                        <a:t>5%</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11"/>
                  </a:ext>
                </a:extLst>
              </a:tr>
              <a:tr h="381125">
                <a:tc>
                  <a:txBody>
                    <a:bodyPr/>
                    <a:lstStyle/>
                    <a:p>
                      <a:pPr algn="l">
                        <a:lnSpc>
                          <a:spcPts val="1600"/>
                        </a:lnSpc>
                        <a:spcBef>
                          <a:spcPts val="0"/>
                        </a:spcBef>
                        <a:spcAft>
                          <a:spcPts val="0"/>
                        </a:spcAft>
                      </a:pPr>
                      <a:r>
                        <a:rPr lang="en-US" sz="1600" dirty="0">
                          <a:latin typeface="+mn-lt"/>
                        </a:rPr>
                        <a:t>Counties Surrounding Los Angeles</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600" b="0" i="0" u="none" strike="noStrike" dirty="0">
                          <a:solidFill>
                            <a:srgbClr val="000000"/>
                          </a:solidFill>
                          <a:effectLst/>
                          <a:latin typeface="+mn-lt"/>
                        </a:rPr>
                        <a:t>57%</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600" b="0" i="0" u="none" strike="noStrike" dirty="0">
                          <a:solidFill>
                            <a:srgbClr val="000000"/>
                          </a:solidFill>
                          <a:effectLst/>
                          <a:latin typeface="+mn-lt"/>
                        </a:rPr>
                        <a:t>38%</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600" b="0" i="0" u="none" strike="noStrike" dirty="0">
                          <a:solidFill>
                            <a:srgbClr val="000000"/>
                          </a:solidFill>
                          <a:effectLst/>
                          <a:latin typeface="+mn-lt"/>
                        </a:rPr>
                        <a:t>5%</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12"/>
                  </a:ext>
                </a:extLst>
              </a:tr>
              <a:tr h="381125">
                <a:tc>
                  <a:txBody>
                    <a:bodyPr/>
                    <a:lstStyle/>
                    <a:p>
                      <a:pPr algn="l">
                        <a:lnSpc>
                          <a:spcPts val="1600"/>
                        </a:lnSpc>
                        <a:spcBef>
                          <a:spcPts val="0"/>
                        </a:spcBef>
                        <a:spcAft>
                          <a:spcPts val="0"/>
                        </a:spcAft>
                      </a:pPr>
                      <a:r>
                        <a:rPr lang="en-US" sz="1600" dirty="0">
                          <a:latin typeface="+mn-lt"/>
                        </a:rPr>
                        <a:t>Bay Area</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600" b="0" i="0" u="none" strike="noStrike" dirty="0">
                          <a:solidFill>
                            <a:srgbClr val="000000"/>
                          </a:solidFill>
                          <a:effectLst/>
                          <a:latin typeface="+mn-lt"/>
                        </a:rPr>
                        <a:t>68%</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600" b="0" i="0" u="none" strike="noStrike" dirty="0">
                          <a:solidFill>
                            <a:srgbClr val="000000"/>
                          </a:solidFill>
                          <a:effectLst/>
                          <a:latin typeface="+mn-lt"/>
                        </a:rPr>
                        <a:t>26%</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600" b="0" i="0" u="none" strike="noStrike" dirty="0">
                          <a:solidFill>
                            <a:srgbClr val="000000"/>
                          </a:solidFill>
                          <a:effectLst/>
                          <a:latin typeface="+mn-lt"/>
                        </a:rPr>
                        <a:t>6%</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13"/>
                  </a:ext>
                </a:extLst>
              </a:tr>
              <a:tr h="381125">
                <a:tc>
                  <a:txBody>
                    <a:bodyPr/>
                    <a:lstStyle/>
                    <a:p>
                      <a:pPr algn="l">
                        <a:lnSpc>
                          <a:spcPts val="1600"/>
                        </a:lnSpc>
                        <a:spcBef>
                          <a:spcPts val="0"/>
                        </a:spcBef>
                        <a:spcAft>
                          <a:spcPts val="0"/>
                        </a:spcAft>
                      </a:pPr>
                      <a:r>
                        <a:rPr lang="en-US" sz="1600" dirty="0">
                          <a:latin typeface="+mn-lt"/>
                        </a:rPr>
                        <a:t>San Diego</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600" b="0" i="0" u="none" strike="noStrike" dirty="0">
                          <a:solidFill>
                            <a:srgbClr val="000000"/>
                          </a:solidFill>
                          <a:effectLst/>
                          <a:latin typeface="+mn-lt"/>
                        </a:rPr>
                        <a:t>55%</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600" b="0" i="0" u="none" strike="noStrike" dirty="0">
                          <a:solidFill>
                            <a:srgbClr val="000000"/>
                          </a:solidFill>
                          <a:effectLst/>
                          <a:latin typeface="+mn-lt"/>
                        </a:rPr>
                        <a:t>36%</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600" b="0" i="0" u="none" strike="noStrike" dirty="0">
                          <a:solidFill>
                            <a:srgbClr val="000000"/>
                          </a:solidFill>
                          <a:effectLst/>
                          <a:latin typeface="+mn-lt"/>
                        </a:rPr>
                        <a:t>8%</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14"/>
                  </a:ext>
                </a:extLst>
              </a:tr>
              <a:tr h="381125">
                <a:tc>
                  <a:txBody>
                    <a:bodyPr/>
                    <a:lstStyle/>
                    <a:p>
                      <a:pPr algn="l">
                        <a:lnSpc>
                          <a:spcPts val="1600"/>
                        </a:lnSpc>
                        <a:spcBef>
                          <a:spcPts val="0"/>
                        </a:spcBef>
                        <a:spcAft>
                          <a:spcPts val="0"/>
                        </a:spcAft>
                      </a:pPr>
                      <a:r>
                        <a:rPr lang="en-US" sz="1600" dirty="0">
                          <a:latin typeface="+mn-lt"/>
                        </a:rPr>
                        <a:t>Sacramento/Rural North</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600" b="0" i="0" u="none" strike="noStrike" dirty="0">
                          <a:solidFill>
                            <a:srgbClr val="000000"/>
                          </a:solidFill>
                          <a:effectLst/>
                          <a:latin typeface="+mn-lt"/>
                        </a:rPr>
                        <a:t>56%</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600" b="0" i="0" u="none" strike="noStrike" dirty="0">
                          <a:solidFill>
                            <a:srgbClr val="000000"/>
                          </a:solidFill>
                          <a:effectLst/>
                          <a:latin typeface="+mn-lt"/>
                        </a:rPr>
                        <a:t>35%</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600" b="0" i="0" u="none" strike="noStrike" dirty="0">
                          <a:solidFill>
                            <a:srgbClr val="000000"/>
                          </a:solidFill>
                          <a:effectLst/>
                          <a:latin typeface="+mn-lt"/>
                        </a:rPr>
                        <a:t>9%</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15"/>
                  </a:ext>
                </a:extLst>
              </a:tr>
              <a:tr h="381125">
                <a:tc>
                  <a:txBody>
                    <a:bodyPr/>
                    <a:lstStyle/>
                    <a:p>
                      <a:pPr algn="l">
                        <a:lnSpc>
                          <a:spcPts val="1600"/>
                        </a:lnSpc>
                        <a:spcBef>
                          <a:spcPts val="0"/>
                        </a:spcBef>
                        <a:spcAft>
                          <a:spcPts val="0"/>
                        </a:spcAft>
                      </a:pPr>
                      <a:r>
                        <a:rPr lang="en-US" sz="1600" dirty="0">
                          <a:latin typeface="+mn-lt"/>
                        </a:rPr>
                        <a:t>Central Valley/Central Coast</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600" b="0" i="0" u="none" strike="noStrike" dirty="0">
                          <a:solidFill>
                            <a:srgbClr val="000000"/>
                          </a:solidFill>
                          <a:effectLst/>
                          <a:latin typeface="+mn-lt"/>
                        </a:rPr>
                        <a:t>66%</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600" b="0" i="0" u="none" strike="noStrike" dirty="0">
                          <a:solidFill>
                            <a:srgbClr val="000000"/>
                          </a:solidFill>
                          <a:effectLst/>
                          <a:latin typeface="+mn-lt"/>
                        </a:rPr>
                        <a:t>30%</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600" b="0" i="0" u="none" strike="noStrike" dirty="0">
                          <a:solidFill>
                            <a:srgbClr val="000000"/>
                          </a:solidFill>
                          <a:effectLst/>
                          <a:latin typeface="+mn-lt"/>
                        </a:rPr>
                        <a:t>4%</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16"/>
                  </a:ext>
                </a:extLst>
              </a:tr>
              <a:tr h="381125">
                <a:tc>
                  <a:txBody>
                    <a:bodyPr/>
                    <a:lstStyle/>
                    <a:p>
                      <a:pPr algn="l">
                        <a:lnSpc>
                          <a:spcPts val="1600"/>
                        </a:lnSpc>
                        <a:spcBef>
                          <a:spcPts val="0"/>
                        </a:spcBef>
                        <a:spcAft>
                          <a:spcPts val="0"/>
                        </a:spcAft>
                      </a:pPr>
                      <a:r>
                        <a:rPr lang="en-US" sz="1600" b="1" dirty="0">
                          <a:solidFill>
                            <a:schemeClr val="bg1"/>
                          </a:solidFill>
                          <a:latin typeface="+mn-lt"/>
                        </a:rPr>
                        <a:t>Voters</a:t>
                      </a:r>
                    </a:p>
                  </a:txBody>
                  <a:tcPr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fontAlgn="b">
                        <a:lnSpc>
                          <a:spcPct val="100000"/>
                        </a:lnSpc>
                        <a:spcBef>
                          <a:spcPts val="0"/>
                        </a:spcBef>
                        <a:spcAft>
                          <a:spcPts val="0"/>
                        </a:spcAft>
                      </a:pPr>
                      <a:endParaRPr lang="en-US" sz="1600" b="0" i="0" u="none" strike="noStrike" dirty="0">
                        <a:solidFill>
                          <a:srgbClr val="000000"/>
                        </a:solidFill>
                        <a:effectLst/>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fontAlgn="b">
                        <a:lnSpc>
                          <a:spcPct val="100000"/>
                        </a:lnSpc>
                        <a:spcBef>
                          <a:spcPts val="0"/>
                        </a:spcBef>
                        <a:spcAft>
                          <a:spcPts val="0"/>
                        </a:spcAft>
                      </a:pPr>
                      <a:endParaRPr lang="en-US" sz="1600" b="0" i="0" u="none" strike="noStrike" dirty="0">
                        <a:solidFill>
                          <a:srgbClr val="000000"/>
                        </a:solidFill>
                        <a:effectLst/>
                        <a:latin typeface="+mn-lt"/>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fontAlgn="b"/>
                      <a:endParaRPr lang="en-US" sz="1600" b="0" i="0" u="none" strike="noStrike" dirty="0">
                        <a:solidFill>
                          <a:srgbClr val="000000"/>
                        </a:solidFill>
                        <a:effectLst/>
                        <a:latin typeface="+mn-lt"/>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17"/>
                  </a:ext>
                </a:extLst>
              </a:tr>
              <a:tr h="381125">
                <a:tc>
                  <a:txBody>
                    <a:bodyPr/>
                    <a:lstStyle/>
                    <a:p>
                      <a:pPr algn="l">
                        <a:lnSpc>
                          <a:spcPts val="1600"/>
                        </a:lnSpc>
                        <a:spcBef>
                          <a:spcPts val="0"/>
                        </a:spcBef>
                        <a:spcAft>
                          <a:spcPts val="0"/>
                        </a:spcAft>
                      </a:pPr>
                      <a:r>
                        <a:rPr lang="en-US" sz="1600" dirty="0">
                          <a:latin typeface="+mn-lt"/>
                        </a:rPr>
                        <a:t>Voters</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600" b="0" i="0" u="none" strike="noStrike" dirty="0">
                          <a:solidFill>
                            <a:srgbClr val="000000"/>
                          </a:solidFill>
                          <a:effectLst/>
                          <a:latin typeface="+mn-lt"/>
                        </a:rPr>
                        <a:t>61%</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600" b="0" i="0" u="none" strike="noStrike" dirty="0">
                          <a:solidFill>
                            <a:srgbClr val="000000"/>
                          </a:solidFill>
                          <a:effectLst/>
                          <a:latin typeface="+mn-lt"/>
                        </a:rPr>
                        <a:t>34%</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600" b="0" i="0" u="none" strike="noStrike" dirty="0">
                          <a:solidFill>
                            <a:srgbClr val="000000"/>
                          </a:solidFill>
                          <a:effectLst/>
                          <a:latin typeface="+mn-lt"/>
                        </a:rPr>
                        <a:t>5%</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18"/>
                  </a:ext>
                </a:extLst>
              </a:tr>
              <a:tr h="381125">
                <a:tc>
                  <a:txBody>
                    <a:bodyPr/>
                    <a:lstStyle/>
                    <a:p>
                      <a:pPr algn="l">
                        <a:lnSpc>
                          <a:spcPts val="1600"/>
                        </a:lnSpc>
                        <a:spcBef>
                          <a:spcPts val="0"/>
                        </a:spcBef>
                        <a:spcAft>
                          <a:spcPts val="0"/>
                        </a:spcAft>
                      </a:pPr>
                      <a:r>
                        <a:rPr lang="en-US" sz="1600" dirty="0">
                          <a:latin typeface="+mn-lt"/>
                        </a:rPr>
                        <a:t>Non-Voters</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600" b="0" i="0" u="none" strike="noStrike" dirty="0">
                          <a:solidFill>
                            <a:srgbClr val="000000"/>
                          </a:solidFill>
                          <a:effectLst/>
                          <a:latin typeface="+mn-lt"/>
                        </a:rPr>
                        <a:t>63%</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lnSpc>
                          <a:spcPct val="100000"/>
                        </a:lnSpc>
                        <a:spcBef>
                          <a:spcPts val="0"/>
                        </a:spcBef>
                        <a:spcAft>
                          <a:spcPts val="0"/>
                        </a:spcAft>
                      </a:pPr>
                      <a:r>
                        <a:rPr lang="en-US" sz="1600" b="0" i="0" u="none" strike="noStrike" dirty="0">
                          <a:solidFill>
                            <a:srgbClr val="000000"/>
                          </a:solidFill>
                          <a:effectLst/>
                          <a:latin typeface="+mn-lt"/>
                        </a:rPr>
                        <a:t>26%</a:t>
                      </a:r>
                    </a:p>
                  </a:txBody>
                  <a:tcPr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600" b="0" i="0" u="none" strike="noStrike" dirty="0">
                          <a:solidFill>
                            <a:srgbClr val="000000"/>
                          </a:solidFill>
                          <a:effectLst/>
                          <a:latin typeface="+mn-lt"/>
                        </a:rPr>
                        <a:t>11%</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19"/>
                  </a:ext>
                </a:extLst>
              </a:tr>
            </a:tbl>
          </a:graphicData>
        </a:graphic>
      </p:graphicFrame>
      <p:sp>
        <p:nvSpPr>
          <p:cNvPr id="3" name="Title 2">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D9F05573-4222-499E-B7B7-557127CEE03E}"/>
              </a:ext>
            </a:extLst>
          </p:cNvPr>
          <p:cNvSpPr>
            <a:spLocks noGrp="1"/>
          </p:cNvSpPr>
          <p:nvPr>
            <p:ph type="title"/>
          </p:nvPr>
        </p:nvSpPr>
        <p:spPr/>
        <p:txBody>
          <a:bodyPr/>
          <a:lstStyle/>
          <a:p>
            <a:r>
              <a:rPr lang="en-US" dirty="0"/>
              <a:t>Residents of the Bay Area and Central Valley are especially supportive.</a:t>
            </a:r>
          </a:p>
        </p:txBody>
      </p:sp>
      <p:sp>
        <p:nvSpPr>
          <p:cNvPr id="2" name="Oval 1"/>
          <p:cNvSpPr/>
          <p:nvPr/>
        </p:nvSpPr>
        <p:spPr bwMode="auto">
          <a:xfrm>
            <a:off x="4292082" y="3312367"/>
            <a:ext cx="550506" cy="401217"/>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820738"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a:ln>
                <a:noFill/>
              </a:ln>
              <a:solidFill>
                <a:schemeClr val="tx1"/>
              </a:solidFill>
              <a:effectLst/>
              <a:latin typeface="Arial" charset="0"/>
            </a:endParaRPr>
          </a:p>
        </p:txBody>
      </p:sp>
      <p:sp>
        <p:nvSpPr>
          <p:cNvPr id="6" name="Oval 5"/>
          <p:cNvSpPr/>
          <p:nvPr/>
        </p:nvSpPr>
        <p:spPr bwMode="auto">
          <a:xfrm>
            <a:off x="4296748" y="4445421"/>
            <a:ext cx="550506" cy="401217"/>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820738"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71545987"/>
      </p:ext>
    </p:extLst>
  </p:cSld>
  <p:clrMapOvr>
    <a:masterClrMapping/>
  </p:clrMapOvr>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ounded Rectangular Callout 3"/>
          <p:cNvSpPr/>
          <p:nvPr/>
        </p:nvSpPr>
        <p:spPr bwMode="auto">
          <a:xfrm>
            <a:off x="98962" y="1310020"/>
            <a:ext cx="3086172" cy="1477817"/>
          </a:xfrm>
          <a:prstGeom prst="wedgeRoundRectCallout">
            <a:avLst>
              <a:gd name="adj1" fmla="val -7155"/>
              <a:gd name="adj2" fmla="val 67866"/>
              <a:gd name="adj3" fmla="val 16667"/>
            </a:avLst>
          </a:prstGeom>
          <a:solidFill>
            <a:schemeClr val="accent2">
              <a:lumMod val="20000"/>
              <a:lumOff val="80000"/>
            </a:schemeClr>
          </a:solidFill>
          <a:ln w="6350"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defTabSz="820738"/>
            <a:r>
              <a:rPr lang="en-US" sz="1600" i="1" dirty="0"/>
              <a:t>Putting kids in prison is only going to make them angrier when they are released. Teaching them self discipline is a better answer.</a:t>
            </a:r>
            <a:endParaRPr kumimoji="0" lang="en-US" sz="1600" b="0" i="1" u="none" strike="noStrike" cap="none" normalizeH="0" baseline="0" dirty="0">
              <a:ln>
                <a:noFill/>
              </a:ln>
              <a:solidFill>
                <a:schemeClr val="tx1"/>
              </a:solidFill>
              <a:effectLst/>
              <a:latin typeface="Arial" charset="0"/>
            </a:endParaRPr>
          </a:p>
        </p:txBody>
      </p:sp>
      <p:sp>
        <p:nvSpPr>
          <p:cNvPr id="5" name="Rounded Rectangular Callout 4"/>
          <p:cNvSpPr/>
          <p:nvPr/>
        </p:nvSpPr>
        <p:spPr bwMode="auto">
          <a:xfrm>
            <a:off x="335902" y="4939510"/>
            <a:ext cx="5747887" cy="992056"/>
          </a:xfrm>
          <a:prstGeom prst="wedgeRoundRectCallout">
            <a:avLst>
              <a:gd name="adj1" fmla="val -37550"/>
              <a:gd name="adj2" fmla="val 61037"/>
              <a:gd name="adj3" fmla="val 16667"/>
            </a:avLst>
          </a:prstGeom>
          <a:solidFill>
            <a:schemeClr val="accent2">
              <a:lumMod val="20000"/>
              <a:lumOff val="80000"/>
            </a:schemeClr>
          </a:solidFill>
          <a:ln w="6350"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defTabSz="820738"/>
            <a:r>
              <a:rPr lang="en-US" sz="1600" i="1" dirty="0"/>
              <a:t>Our prison and incarceration system doesn't work with many that get out reoffending. We need a better system, especially for youth for which will have a better opportunity to change their future.</a:t>
            </a:r>
            <a:endParaRPr kumimoji="0" lang="en-US" sz="1600" b="0" i="1" u="none" strike="noStrike" cap="none" normalizeH="0" baseline="0" dirty="0">
              <a:ln>
                <a:noFill/>
              </a:ln>
              <a:solidFill>
                <a:schemeClr val="tx1"/>
              </a:solidFill>
              <a:effectLst/>
              <a:latin typeface="Arial" charset="0"/>
            </a:endParaRPr>
          </a:p>
        </p:txBody>
      </p:sp>
      <p:sp>
        <p:nvSpPr>
          <p:cNvPr id="6" name="Rounded Rectangular Callout 5"/>
          <p:cNvSpPr/>
          <p:nvPr/>
        </p:nvSpPr>
        <p:spPr bwMode="auto">
          <a:xfrm>
            <a:off x="3563196" y="1402863"/>
            <a:ext cx="2759979" cy="1045362"/>
          </a:xfrm>
          <a:prstGeom prst="wedgeRoundRectCallout">
            <a:avLst>
              <a:gd name="adj1" fmla="val -5939"/>
              <a:gd name="adj2" fmla="val 71768"/>
              <a:gd name="adj3" fmla="val 16667"/>
            </a:avLst>
          </a:prstGeom>
          <a:solidFill>
            <a:schemeClr val="accent2">
              <a:lumMod val="20000"/>
              <a:lumOff val="80000"/>
            </a:schemeClr>
          </a:solidFill>
          <a:ln w="6350"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defTabSz="820738"/>
            <a:r>
              <a:rPr lang="en-US" sz="1600" i="1" dirty="0"/>
              <a:t>Imprisoning them can turn some of them into criminals and they will go on to do bigger and worse crimes.</a:t>
            </a:r>
            <a:endParaRPr kumimoji="0" lang="en-US" sz="1600" b="0" i="1" u="none" strike="noStrike" cap="none" normalizeH="0" baseline="0" dirty="0">
              <a:ln>
                <a:noFill/>
              </a:ln>
              <a:solidFill>
                <a:schemeClr val="tx1"/>
              </a:solidFill>
              <a:effectLst/>
              <a:latin typeface="Arial" charset="0"/>
            </a:endParaRPr>
          </a:p>
        </p:txBody>
      </p:sp>
      <p:sp>
        <p:nvSpPr>
          <p:cNvPr id="7" name="Rounded Rectangular Callout 6"/>
          <p:cNvSpPr/>
          <p:nvPr/>
        </p:nvSpPr>
        <p:spPr bwMode="auto">
          <a:xfrm>
            <a:off x="3323810" y="2787837"/>
            <a:ext cx="2641264" cy="1719743"/>
          </a:xfrm>
          <a:prstGeom prst="wedgeRoundRectCallout">
            <a:avLst>
              <a:gd name="adj1" fmla="val -6851"/>
              <a:gd name="adj2" fmla="val 64939"/>
              <a:gd name="adj3" fmla="val 16667"/>
            </a:avLst>
          </a:prstGeom>
          <a:solidFill>
            <a:schemeClr val="accent2">
              <a:lumMod val="20000"/>
              <a:lumOff val="80000"/>
            </a:schemeClr>
          </a:solidFill>
          <a:ln w="6350"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defTabSz="820738"/>
            <a:r>
              <a:rPr lang="en-US" sz="1600" i="1"/>
              <a:t>Incarceration often tends to make the youth get hardened, while they could be better assisted outside prison walls.</a:t>
            </a:r>
            <a:endParaRPr kumimoji="0" lang="en-US" sz="1600" b="0" i="1" u="none" strike="noStrike" cap="none" normalizeH="0" baseline="0">
              <a:ln>
                <a:noFill/>
              </a:ln>
              <a:solidFill>
                <a:schemeClr val="tx1"/>
              </a:solidFill>
              <a:effectLst/>
              <a:latin typeface="Arial" charset="0"/>
            </a:endParaRPr>
          </a:p>
        </p:txBody>
      </p:sp>
      <p:sp>
        <p:nvSpPr>
          <p:cNvPr id="8" name="Rounded Rectangular Callout 7"/>
          <p:cNvSpPr/>
          <p:nvPr/>
        </p:nvSpPr>
        <p:spPr bwMode="auto">
          <a:xfrm>
            <a:off x="98961" y="3125803"/>
            <a:ext cx="3086173" cy="1381777"/>
          </a:xfrm>
          <a:prstGeom prst="wedgeRoundRectCallout">
            <a:avLst>
              <a:gd name="adj1" fmla="val -35423"/>
              <a:gd name="adj2" fmla="val 62988"/>
              <a:gd name="adj3" fmla="val 16667"/>
            </a:avLst>
          </a:prstGeom>
          <a:solidFill>
            <a:schemeClr val="accent2">
              <a:lumMod val="20000"/>
              <a:lumOff val="80000"/>
            </a:schemeClr>
          </a:solidFill>
          <a:ln w="6350"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defTabSz="820738"/>
            <a:r>
              <a:rPr lang="en-US" sz="1600" i="1" dirty="0"/>
              <a:t>It all depends on the crime/misdemeanor. Just because they're children doesn't mean they shouldn't be taught lessons.</a:t>
            </a:r>
            <a:endParaRPr kumimoji="0" lang="en-US" sz="1600" b="0" i="1" u="none" strike="noStrike" cap="none" normalizeH="0" baseline="0" dirty="0">
              <a:ln>
                <a:noFill/>
              </a:ln>
              <a:solidFill>
                <a:schemeClr val="tx1"/>
              </a:solidFill>
              <a:effectLst/>
              <a:latin typeface="Arial" charset="0"/>
            </a:endParaRPr>
          </a:p>
        </p:txBody>
      </p:sp>
      <p:sp>
        <p:nvSpPr>
          <p:cNvPr id="14" name="Rounded Rectangular Callout 13"/>
          <p:cNvSpPr/>
          <p:nvPr/>
        </p:nvSpPr>
        <p:spPr bwMode="auto">
          <a:xfrm>
            <a:off x="6534615" y="1310020"/>
            <a:ext cx="2250100" cy="1265912"/>
          </a:xfrm>
          <a:prstGeom prst="wedgeRoundRectCallout">
            <a:avLst>
              <a:gd name="adj1" fmla="val 32988"/>
              <a:gd name="adj2" fmla="val 60398"/>
              <a:gd name="adj3" fmla="val 16667"/>
            </a:avLst>
          </a:prstGeom>
          <a:solidFill>
            <a:schemeClr val="accent2">
              <a:lumMod val="20000"/>
              <a:lumOff val="80000"/>
            </a:schemeClr>
          </a:solidFill>
          <a:ln w="6350"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defTabSz="820738"/>
            <a:r>
              <a:rPr lang="en-US" sz="1600" i="1"/>
              <a:t>Jail is a learning environment about future crime.</a:t>
            </a:r>
            <a:endParaRPr kumimoji="0" lang="en-US" sz="1600" b="0" i="1" u="none" strike="noStrike" cap="none" normalizeH="0" baseline="0">
              <a:ln>
                <a:noFill/>
              </a:ln>
              <a:solidFill>
                <a:schemeClr val="tx1"/>
              </a:solidFill>
              <a:effectLst/>
              <a:latin typeface="Arial" charset="0"/>
            </a:endParaRPr>
          </a:p>
        </p:txBody>
      </p:sp>
      <p:sp>
        <p:nvSpPr>
          <p:cNvPr id="16" name="Rounded Rectangular Callout 15"/>
          <p:cNvSpPr/>
          <p:nvPr/>
        </p:nvSpPr>
        <p:spPr bwMode="auto">
          <a:xfrm>
            <a:off x="6323175" y="2953740"/>
            <a:ext cx="2250100" cy="2693099"/>
          </a:xfrm>
          <a:prstGeom prst="wedgeRoundRectCallout">
            <a:avLst>
              <a:gd name="adj1" fmla="val -32430"/>
              <a:gd name="adj2" fmla="val 68326"/>
              <a:gd name="adj3" fmla="val 16667"/>
            </a:avLst>
          </a:prstGeom>
          <a:solidFill>
            <a:schemeClr val="accent2">
              <a:lumMod val="20000"/>
              <a:lumOff val="80000"/>
            </a:schemeClr>
          </a:solidFill>
          <a:ln w="6350"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defTabSz="820738"/>
            <a:r>
              <a:rPr lang="en-US" sz="1600" i="1" dirty="0"/>
              <a:t>Sending a youth to prison is destroying the young person's future and guaranteeing that the young person will not be a productive member of society.</a:t>
            </a:r>
            <a:endParaRPr kumimoji="0" lang="en-US" sz="1600" b="0" i="1" u="none" strike="noStrike" cap="none" normalizeH="0" baseline="0" dirty="0">
              <a:ln>
                <a:noFill/>
              </a:ln>
              <a:solidFill>
                <a:schemeClr val="tx1"/>
              </a:solidFill>
              <a:effectLst/>
              <a:latin typeface="Arial" charset="0"/>
            </a:endParaRPr>
          </a:p>
        </p:txBody>
      </p:sp>
      <p:sp>
        <p:nvSpPr>
          <p:cNvPr id="9" name="Title 8">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C1F72B7F-4241-4ED8-878C-5CCFBABBF014}"/>
              </a:ext>
            </a:extLst>
          </p:cNvPr>
          <p:cNvSpPr>
            <a:spLocks noGrp="1"/>
          </p:cNvSpPr>
          <p:nvPr>
            <p:ph type="title"/>
          </p:nvPr>
        </p:nvSpPr>
        <p:spPr/>
        <p:txBody>
          <a:bodyPr/>
          <a:lstStyle/>
          <a:p>
            <a:r>
              <a:rPr lang="en-US" dirty="0"/>
              <a:t>Actual Responses Given When Respondents Were Asked Why They Support Closing Youth Prisons</a:t>
            </a:r>
          </a:p>
        </p:txBody>
      </p:sp>
      <p:sp>
        <p:nvSpPr>
          <p:cNvPr id="2" name="Text Placeholder 1"/>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46754564"/>
      </p:ext>
    </p:extLst>
  </p:cSld>
  <p:clrMapOvr>
    <a:masterClrMapping/>
  </p:clrMapOvr>
  <p:transition advClick="0"/>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BE8E2C9F-9D98-463E-A6D1-C74208B51C42}"/>
              </a:ext>
            </a:extLst>
          </p:cNvPr>
          <p:cNvSpPr>
            <a:spLocks noGrp="1"/>
          </p:cNvSpPr>
          <p:nvPr>
            <p:ph type="body" sz="quarter" idx="10"/>
          </p:nvPr>
        </p:nvSpPr>
        <p:spPr/>
        <p:txBody>
          <a:bodyPr/>
          <a:lstStyle/>
          <a:p>
            <a:endParaRPr lang="en-US"/>
          </a:p>
        </p:txBody>
      </p:sp>
      <p:sp>
        <p:nvSpPr>
          <p:cNvPr id="3" name="Title 2">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6A50A00E-11BA-411A-8A11-BA53851E4709}"/>
              </a:ext>
            </a:extLst>
          </p:cNvPr>
          <p:cNvSpPr>
            <a:spLocks noGrp="1"/>
          </p:cNvSpPr>
          <p:nvPr>
            <p:ph type="title"/>
          </p:nvPr>
        </p:nvSpPr>
        <p:spPr>
          <a:xfrm>
            <a:off x="108856" y="389887"/>
            <a:ext cx="8926286" cy="1067781"/>
          </a:xfrm>
        </p:spPr>
        <p:txBody>
          <a:bodyPr/>
          <a:lstStyle/>
          <a:p>
            <a:r>
              <a:rPr lang="en-US" sz="2900" dirty="0"/>
              <a:t>Additional Background Provided</a:t>
            </a:r>
          </a:p>
        </p:txBody>
      </p:sp>
      <p:sp>
        <p:nvSpPr>
          <p:cNvPr id="4" name="Rectangle 3">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C5F9BE61-9B0F-4253-ACA5-FA00EDCEE01C}"/>
              </a:ext>
            </a:extLst>
          </p:cNvPr>
          <p:cNvSpPr/>
          <p:nvPr/>
        </p:nvSpPr>
        <p:spPr bwMode="auto">
          <a:xfrm>
            <a:off x="300789" y="1588169"/>
            <a:ext cx="8542421" cy="4054641"/>
          </a:xfrm>
          <a:prstGeom prst="rect">
            <a:avLst/>
          </a:prstGeom>
          <a:solidFill>
            <a:schemeClr val="accent2">
              <a:lumMod val="20000"/>
              <a:lumOff val="80000"/>
            </a:schemeClr>
          </a:solidFill>
          <a:ln w="6350" cap="flat" cmpd="sng" algn="ctr">
            <a:solidFill>
              <a:srgbClr val="000000"/>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algn="just"/>
            <a:r>
              <a:rPr lang="en-US" sz="2600" dirty="0"/>
              <a:t>California has one of the nation’s largest youth prison systems, with more than 125 state and county lockups that cost taxpayers more than $1 billion a year.   About 6,000 young people, nearly all under the age of 18, are locked up on any given day.  Three fourths of them are incarcerated for non-violent offenses such as theft, vandalism or running away from home.  African-Americans and Latinos make up 80% of incarcerated youth, and are locked up more often than white youth who commit the same offenses.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9064889"/>
      </p:ext>
    </p:extLst>
  </p:cSld>
  <p:clrMapOvr>
    <a:masterClrMapping/>
  </p:clrMapOvr>
  <p:transition advClick="0"/>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Placeholder 3">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EB2AF479-6CC6-478F-881C-0D43F3A5CCB1}"/>
              </a:ext>
            </a:extLst>
          </p:cNvPr>
          <p:cNvSpPr>
            <a:spLocks noGrp="1"/>
          </p:cNvSpPr>
          <p:nvPr>
            <p:ph type="body" sz="quarter" idx="10"/>
          </p:nvPr>
        </p:nvSpPr>
        <p:spPr>
          <a:xfrm>
            <a:off x="633600" y="6307201"/>
            <a:ext cx="8140400" cy="550800"/>
          </a:xfrm>
        </p:spPr>
        <p:txBody>
          <a:bodyPr/>
          <a:lstStyle/>
          <a:p>
            <a:r>
              <a:rPr lang="en-US" dirty="0"/>
              <a:t>QB9.</a:t>
            </a:r>
          </a:p>
        </p:txBody>
      </p:sp>
      <p:sp>
        <p:nvSpPr>
          <p:cNvPr id="3" name="Title 2">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EB7AD7B6-52A1-431A-8CF8-44DC2021F98E}"/>
              </a:ext>
            </a:extLst>
          </p:cNvPr>
          <p:cNvSpPr>
            <a:spLocks noGrp="1"/>
          </p:cNvSpPr>
          <p:nvPr>
            <p:ph type="title"/>
          </p:nvPr>
        </p:nvSpPr>
        <p:spPr/>
        <p:txBody>
          <a:bodyPr/>
          <a:lstStyle/>
          <a:p>
            <a:r>
              <a:rPr lang="en-US" dirty="0"/>
              <a:t>Once respondents learned more about the issue, support for closing youth prisons increased by seven percentage points.</a:t>
            </a:r>
          </a:p>
        </p:txBody>
      </p:sp>
      <p:graphicFrame>
        <p:nvGraphicFramePr>
          <p:cNvPr id="5" name="Chart 4">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5D040C3C-E069-4224-976D-0D406CD5CDB0}"/>
              </a:ext>
            </a:extLst>
          </p:cNvPr>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3878171362"/>
              </p:ext>
            </p:extLst>
          </p:nvPr>
        </p:nvGraphicFramePr>
        <p:xfrm>
          <a:off x="4943714" y="1455821"/>
          <a:ext cx="4079163" cy="48513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19054AF0-6B6C-4E30-8F7F-4B3707029FC9}"/>
              </a:ext>
            </a:extLst>
          </p:cNvPr>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02784500"/>
              </p:ext>
            </p:extLst>
          </p:nvPr>
        </p:nvGraphicFramePr>
        <p:xfrm>
          <a:off x="143921" y="1800808"/>
          <a:ext cx="3822881" cy="4539803"/>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489382FA-F4B5-4385-9066-AC89C0FB6632}"/>
              </a:ext>
            </a:extLst>
          </p:cNvPr>
          <p:cNvSpPr txBox="1"/>
          <p:nvPr/>
        </p:nvSpPr>
        <p:spPr>
          <a:xfrm>
            <a:off x="3966802" y="2040120"/>
            <a:ext cx="1106905" cy="923330"/>
          </a:xfrm>
          <a:prstGeom prst="rect">
            <a:avLst/>
          </a:prstGeom>
          <a:noFill/>
        </p:spPr>
        <p:txBody>
          <a:bodyPr wrap="square" rtlCol="0">
            <a:spAutoFit/>
          </a:bodyPr>
          <a:lstStyle/>
          <a:p>
            <a:r>
              <a:rPr lang="en-US" sz="1800" b="1" dirty="0">
                <a:solidFill>
                  <a:schemeClr val="accent1"/>
                </a:solidFill>
              </a:rPr>
              <a:t>Total Support</a:t>
            </a:r>
            <a:br>
              <a:rPr lang="en-US" sz="1800" b="1" dirty="0">
                <a:solidFill>
                  <a:schemeClr val="accent1"/>
                </a:solidFill>
              </a:rPr>
            </a:br>
            <a:r>
              <a:rPr lang="en-US" sz="1800" b="1" dirty="0">
                <a:solidFill>
                  <a:schemeClr val="accent1"/>
                </a:solidFill>
              </a:rPr>
              <a:t>68%</a:t>
            </a:r>
          </a:p>
        </p:txBody>
      </p:sp>
      <p:sp>
        <p:nvSpPr>
          <p:cNvPr id="10" name="TextBox 9">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EF302E08-73ED-4DD7-8BB5-7C85F024809D}"/>
              </a:ext>
            </a:extLst>
          </p:cNvPr>
          <p:cNvSpPr txBox="1"/>
          <p:nvPr/>
        </p:nvSpPr>
        <p:spPr>
          <a:xfrm>
            <a:off x="3291101" y="3804088"/>
            <a:ext cx="1088451" cy="923330"/>
          </a:xfrm>
          <a:prstGeom prst="rect">
            <a:avLst/>
          </a:prstGeom>
          <a:noFill/>
        </p:spPr>
        <p:txBody>
          <a:bodyPr wrap="square" rtlCol="0">
            <a:spAutoFit/>
          </a:bodyPr>
          <a:lstStyle/>
          <a:p>
            <a:r>
              <a:rPr lang="en-US" sz="1800" b="1" dirty="0">
                <a:solidFill>
                  <a:schemeClr val="accent4"/>
                </a:solidFill>
              </a:rPr>
              <a:t>Total Oppose</a:t>
            </a:r>
          </a:p>
          <a:p>
            <a:r>
              <a:rPr lang="en-US" sz="1800" b="1" dirty="0">
                <a:solidFill>
                  <a:schemeClr val="accent4"/>
                </a:solidFill>
              </a:rPr>
              <a:t>26%</a:t>
            </a:r>
          </a:p>
        </p:txBody>
      </p:sp>
      <p:sp>
        <p:nvSpPr>
          <p:cNvPr id="13" name="Right Bracket 12">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7CBE0CF2-63F2-419B-B7E8-07B4072A3006}"/>
              </a:ext>
            </a:extLst>
          </p:cNvPr>
          <p:cNvSpPr/>
          <p:nvPr/>
        </p:nvSpPr>
        <p:spPr bwMode="auto">
          <a:xfrm>
            <a:off x="3835327" y="1968281"/>
            <a:ext cx="131475" cy="1067008"/>
          </a:xfrm>
          <a:prstGeom prst="rightBracket">
            <a:avLst/>
          </a:prstGeom>
          <a:noFill/>
          <a:ln w="19050"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820738"/>
            <a:endParaRPr lang="en-US" dirty="0">
              <a:solidFill>
                <a:prstClr val="black"/>
              </a:solidFill>
            </a:endParaRPr>
          </a:p>
        </p:txBody>
      </p:sp>
      <p:sp>
        <p:nvSpPr>
          <p:cNvPr id="14" name="Right Bracket 13">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76DD731D-CC93-4642-9F2B-8FC5ABB790E3}"/>
              </a:ext>
            </a:extLst>
          </p:cNvPr>
          <p:cNvSpPr/>
          <p:nvPr/>
        </p:nvSpPr>
        <p:spPr bwMode="auto">
          <a:xfrm>
            <a:off x="3250020" y="3715861"/>
            <a:ext cx="106818" cy="1099784"/>
          </a:xfrm>
          <a:prstGeom prst="rightBracket">
            <a:avLst/>
          </a:prstGeom>
          <a:noFill/>
          <a:ln w="19050" cap="flat" cmpd="sng" algn="ctr">
            <a:solidFill>
              <a:schemeClr val="accent4"/>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820738"/>
            <a:endParaRPr lang="en-US" dirty="0">
              <a:solidFill>
                <a:prstClr val="black"/>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03136813"/>
      </p:ext>
    </p:extLst>
  </p:cSld>
  <p:clrMapOvr>
    <a:masterClrMapping/>
  </p:clrMapOvr>
  <p:transition advClick="0"/>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Placeholder 3">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486E2407-9886-4EB3-87EC-6357C83F85C8}"/>
              </a:ext>
            </a:extLst>
          </p:cNvPr>
          <p:cNvSpPr>
            <a:spLocks noGrp="1"/>
          </p:cNvSpPr>
          <p:nvPr>
            <p:ph type="body" sz="quarter" idx="10"/>
          </p:nvPr>
        </p:nvSpPr>
        <p:spPr>
          <a:xfrm>
            <a:off x="792142" y="1625109"/>
            <a:ext cx="7446086" cy="4338289"/>
          </a:xfrm>
        </p:spPr>
        <p:txBody>
          <a:bodyPr/>
          <a:lstStyle/>
          <a:p>
            <a:r>
              <a:rPr lang="en-US" dirty="0"/>
              <a:t>Reactions to Facts About Youth Prisons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8960235"/>
      </p:ext>
    </p:extLst>
  </p:cSld>
  <p:clrMapOvr>
    <a:masterClrMapping/>
  </p:clrMapOvr>
  <p:transition advClick="0"/>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p:txBody>
          <a:bodyPr/>
          <a:lstStyle/>
          <a:p>
            <a:r>
              <a:rPr lang="en-US" dirty="0"/>
              <a:t>QB10. Split Sample</a:t>
            </a:r>
          </a:p>
        </p:txBody>
      </p:sp>
      <p:graphicFrame>
        <p:nvGraphicFramePr>
          <p:cNvPr id="3" name="Table 2"/>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383202608"/>
              </p:ext>
            </p:extLst>
          </p:nvPr>
        </p:nvGraphicFramePr>
        <p:xfrm>
          <a:off x="8126654" y="2113004"/>
          <a:ext cx="986179" cy="3748300"/>
        </p:xfrm>
        <a:graphic>
          <a:graphicData uri="http://schemas.openxmlformats.org/drawingml/2006/table">
            <a:tbl>
              <a:tblPr>
                <a:tableStyleId>{5C22544A-7EE6-4342-B048-85BDC9FD1C3A}</a:tableStyleId>
              </a:tblPr>
              <a:tblGrid>
                <a:gridCol w="986179">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20000"/>
                    </a:ext>
                  </a:extLst>
                </a:gridCol>
              </a:tblGrid>
              <a:tr h="454463">
                <a:tc>
                  <a:txBody>
                    <a:bodyPr/>
                    <a:lstStyle/>
                    <a:p>
                      <a:pPr algn="ctr" fontAlgn="b"/>
                      <a:r>
                        <a:rPr lang="en-US" sz="1600" b="1" i="0" u="none" strike="noStrike" dirty="0">
                          <a:solidFill>
                            <a:schemeClr val="accent4"/>
                          </a:solidFill>
                          <a:effectLst/>
                          <a:latin typeface="+mn-lt"/>
                        </a:rPr>
                        <a:t>Ext./Very Conc</a:t>
                      </a:r>
                      <a:r>
                        <a:rPr lang="en-US" sz="1800" b="1" i="0" u="none" strike="noStrike" dirty="0">
                          <a:solidFill>
                            <a:schemeClr val="accent4"/>
                          </a:solidFill>
                          <a:effectLst/>
                          <a:latin typeface="+mn-lt"/>
                        </a:rPr>
                        <a:t>.</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00"/>
                  </a:ext>
                </a:extLst>
              </a:tr>
              <a:tr h="454463">
                <a:tc>
                  <a:txBody>
                    <a:bodyPr/>
                    <a:lstStyle/>
                    <a:p>
                      <a:pPr algn="ctr" fontAlgn="ctr"/>
                      <a:r>
                        <a:rPr lang="en-US" sz="1800" b="1" i="0" u="none" strike="noStrike">
                          <a:solidFill>
                            <a:schemeClr val="accent4"/>
                          </a:solidFill>
                          <a:effectLst/>
                          <a:latin typeface="+mn-lt"/>
                        </a:rPr>
                        <a:t>80%</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197855031"/>
                  </a:ext>
                </a:extLst>
              </a:tr>
              <a:tr h="920969">
                <a:tc>
                  <a:txBody>
                    <a:bodyPr/>
                    <a:lstStyle/>
                    <a:p>
                      <a:pPr algn="ctr" fontAlgn="ctr"/>
                      <a:r>
                        <a:rPr lang="en-US" sz="1800" b="1" i="0" u="none" strike="noStrike" dirty="0">
                          <a:solidFill>
                            <a:schemeClr val="accent4"/>
                          </a:solidFill>
                          <a:effectLst/>
                          <a:latin typeface="+mn-lt"/>
                        </a:rPr>
                        <a:t>79%</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854282459"/>
                  </a:ext>
                </a:extLst>
              </a:tr>
              <a:tr h="950976">
                <a:tc>
                  <a:txBody>
                    <a:bodyPr/>
                    <a:lstStyle/>
                    <a:p>
                      <a:pPr algn="ctr" fontAlgn="ctr"/>
                      <a:r>
                        <a:rPr lang="en-US" sz="1800" b="1" i="0" u="none" strike="noStrike">
                          <a:solidFill>
                            <a:schemeClr val="accent4"/>
                          </a:solidFill>
                          <a:effectLst/>
                          <a:latin typeface="+mn-lt"/>
                        </a:rPr>
                        <a:t>77%</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959671598"/>
                  </a:ext>
                </a:extLst>
              </a:tr>
              <a:tr h="850392">
                <a:tc>
                  <a:txBody>
                    <a:bodyPr/>
                    <a:lstStyle/>
                    <a:p>
                      <a:pPr algn="ctr" fontAlgn="ctr"/>
                      <a:r>
                        <a:rPr lang="en-US" sz="1800" b="1" i="0" u="none" strike="noStrike" dirty="0">
                          <a:solidFill>
                            <a:schemeClr val="accent4"/>
                          </a:solidFill>
                          <a:effectLst/>
                          <a:latin typeface="+mn-lt"/>
                        </a:rPr>
                        <a:t>77%</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359944869"/>
                  </a:ext>
                </a:extLst>
              </a:tr>
            </a:tbl>
          </a:graphicData>
        </a:graphic>
      </p:graphicFrame>
      <p:sp>
        <p:nvSpPr>
          <p:cNvPr id="2" name="Rectangle 1"/>
          <p:cNvSpPr/>
          <p:nvPr/>
        </p:nvSpPr>
        <p:spPr>
          <a:xfrm>
            <a:off x="452960" y="1105226"/>
            <a:ext cx="8321040" cy="784830"/>
          </a:xfrm>
          <a:prstGeom prst="rect">
            <a:avLst/>
          </a:prstGeom>
        </p:spPr>
        <p:txBody>
          <a:bodyPr wrap="square">
            <a:spAutoFit/>
          </a:bodyPr>
          <a:lstStyle/>
          <a:p>
            <a:r>
              <a:rPr lang="en-US" sz="1500" i="1" dirty="0"/>
              <a:t>Next, is a series of facts describing the juvenile justice system in California. Please indicate whether you find this fact extremely concerning, very concerning, somewhat concerning, or not concerning. If you don’t believe it, you can select that too</a:t>
            </a:r>
          </a:p>
        </p:txBody>
      </p:sp>
      <p:graphicFrame>
        <p:nvGraphicFramePr>
          <p:cNvPr id="8" name="Chart 7"/>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308138711"/>
              </p:ext>
            </p:extLst>
          </p:nvPr>
        </p:nvGraphicFramePr>
        <p:xfrm>
          <a:off x="223934" y="2113004"/>
          <a:ext cx="8142826" cy="4097436"/>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4">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D76F3975-5B8F-44CC-B567-364F935CDAAE}"/>
              </a:ext>
            </a:extLst>
          </p:cNvPr>
          <p:cNvSpPr>
            <a:spLocks noGrp="1"/>
          </p:cNvSpPr>
          <p:nvPr>
            <p:ph type="title"/>
          </p:nvPr>
        </p:nvSpPr>
        <p:spPr/>
        <p:txBody>
          <a:bodyPr/>
          <a:lstStyle/>
          <a:p>
            <a:r>
              <a:rPr lang="en-US" sz="2400" dirty="0"/>
              <a:t>Facts about abuse, recidivism, rates of teen pregnancy, and unmet mental health needs are most concerning.</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58347801"/>
      </p:ext>
    </p:extLst>
  </p:cSld>
  <p:clrMapOvr>
    <a:masterClrMapping/>
  </p:clrMapOvr>
  <p:transition advClick="0"/>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p:txBody>
          <a:bodyPr/>
          <a:lstStyle/>
          <a:p>
            <a:r>
              <a:rPr lang="en-US" dirty="0"/>
              <a:t>QB10. Next, is a series of facts describing the juvenile justice system in California. Please indicate whether you find this fact extremely concerning, very concerning, somewhat concerning, or not concerning. If you don’t believe it, you can select that too. Split Sample</a:t>
            </a:r>
          </a:p>
        </p:txBody>
      </p:sp>
      <p:graphicFrame>
        <p:nvGraphicFramePr>
          <p:cNvPr id="3" name="Table 2"/>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244310187"/>
              </p:ext>
            </p:extLst>
          </p:nvPr>
        </p:nvGraphicFramePr>
        <p:xfrm>
          <a:off x="8126654" y="1319794"/>
          <a:ext cx="986179" cy="4450070"/>
        </p:xfrm>
        <a:graphic>
          <a:graphicData uri="http://schemas.openxmlformats.org/drawingml/2006/table">
            <a:tbl>
              <a:tblPr>
                <a:tableStyleId>{5C22544A-7EE6-4342-B048-85BDC9FD1C3A}</a:tableStyleId>
              </a:tblPr>
              <a:tblGrid>
                <a:gridCol w="986179">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20000"/>
                    </a:ext>
                  </a:extLst>
                </a:gridCol>
              </a:tblGrid>
              <a:tr h="554726">
                <a:tc>
                  <a:txBody>
                    <a:bodyPr/>
                    <a:lstStyle/>
                    <a:p>
                      <a:pPr algn="ctr" fontAlgn="b"/>
                      <a:r>
                        <a:rPr lang="en-US" sz="1600" b="1" i="0" u="none" strike="noStrike" dirty="0">
                          <a:solidFill>
                            <a:schemeClr val="accent4"/>
                          </a:solidFill>
                          <a:effectLst/>
                          <a:latin typeface="+mn-lt"/>
                        </a:rPr>
                        <a:t>Ext./Very Conc</a:t>
                      </a:r>
                      <a:r>
                        <a:rPr lang="en-US" sz="1800" b="1" i="0" u="none" strike="noStrike" dirty="0">
                          <a:solidFill>
                            <a:schemeClr val="accent4"/>
                          </a:solidFill>
                          <a:effectLst/>
                          <a:latin typeface="+mn-lt"/>
                        </a:rPr>
                        <a:t>.</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00"/>
                  </a:ext>
                </a:extLst>
              </a:tr>
              <a:tr h="586730">
                <a:tc>
                  <a:txBody>
                    <a:bodyPr/>
                    <a:lstStyle/>
                    <a:p>
                      <a:pPr algn="ctr" fontAlgn="ctr"/>
                      <a:r>
                        <a:rPr lang="en-US" sz="1800" b="1" i="0" u="none" strike="noStrike" dirty="0">
                          <a:solidFill>
                            <a:schemeClr val="accent4"/>
                          </a:solidFill>
                          <a:effectLst/>
                          <a:latin typeface="+mn-lt"/>
                        </a:rPr>
                        <a:t>75%</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197855031"/>
                  </a:ext>
                </a:extLst>
              </a:tr>
              <a:tr h="1115863">
                <a:tc>
                  <a:txBody>
                    <a:bodyPr/>
                    <a:lstStyle/>
                    <a:p>
                      <a:pPr algn="ctr" fontAlgn="ctr"/>
                      <a:r>
                        <a:rPr lang="en-US" sz="1800" b="1" i="0" u="none" strike="noStrike" dirty="0">
                          <a:solidFill>
                            <a:schemeClr val="accent4"/>
                          </a:solidFill>
                          <a:effectLst/>
                          <a:latin typeface="+mn-lt"/>
                        </a:rPr>
                        <a:t>75%</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854282459"/>
                  </a:ext>
                </a:extLst>
              </a:tr>
              <a:tr h="1078697">
                <a:tc>
                  <a:txBody>
                    <a:bodyPr/>
                    <a:lstStyle/>
                    <a:p>
                      <a:pPr algn="ctr" fontAlgn="ctr"/>
                      <a:r>
                        <a:rPr lang="en-US" sz="1800" b="1" i="0" u="none" strike="noStrike" dirty="0">
                          <a:solidFill>
                            <a:schemeClr val="accent4"/>
                          </a:solidFill>
                          <a:effectLst/>
                          <a:latin typeface="+mn-lt"/>
                        </a:rPr>
                        <a:t>75%</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959671598"/>
                  </a:ext>
                </a:extLst>
              </a:tr>
              <a:tr h="1097280">
                <a:tc>
                  <a:txBody>
                    <a:bodyPr/>
                    <a:lstStyle/>
                    <a:p>
                      <a:pPr algn="ctr" fontAlgn="ctr"/>
                      <a:r>
                        <a:rPr lang="en-US" sz="1800" b="1" i="0" u="none" strike="noStrike" dirty="0">
                          <a:solidFill>
                            <a:schemeClr val="accent4"/>
                          </a:solidFill>
                          <a:effectLst/>
                          <a:latin typeface="+mn-lt"/>
                        </a:rPr>
                        <a:t>74%</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359944869"/>
                  </a:ext>
                </a:extLst>
              </a:tr>
            </a:tbl>
          </a:graphicData>
        </a:graphic>
      </p:graphicFrame>
      <p:graphicFrame>
        <p:nvGraphicFramePr>
          <p:cNvPr id="8" name="Chart 7"/>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4109717906"/>
              </p:ext>
            </p:extLst>
          </p:nvPr>
        </p:nvGraphicFramePr>
        <p:xfrm>
          <a:off x="223934" y="1245910"/>
          <a:ext cx="8005666" cy="4964530"/>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4">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D76F3975-5B8F-44CC-B567-364F935CDAAE}"/>
              </a:ext>
            </a:extLst>
          </p:cNvPr>
          <p:cNvSpPr>
            <a:spLocks noGrp="1"/>
          </p:cNvSpPr>
          <p:nvPr>
            <p:ph type="title"/>
          </p:nvPr>
        </p:nvSpPr>
        <p:spPr/>
        <p:txBody>
          <a:bodyPr/>
          <a:lstStyle/>
          <a:p>
            <a:r>
              <a:rPr lang="en-US" sz="2400" dirty="0"/>
              <a:t>The unfair treatment of black and brown youth and inadequate education in youth prisons are also concerning.</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22529673"/>
      </p:ext>
    </p:extLst>
  </p:cSld>
  <p:clrMapOvr>
    <a:masterClrMapping/>
  </p:clrMapOvr>
  <p:transition advClick="0"/>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p:txBody>
          <a:bodyPr/>
          <a:lstStyle/>
          <a:p>
            <a:r>
              <a:rPr lang="en-US" dirty="0"/>
              <a:t>QB10. Next, is a series of facts describing the juvenile justice system in California. Please indicate whether you find this fact extremely concerning, very concerning, somewhat concerning, or not concerning. If you don’t believe it, you can select that too. Split Sample</a:t>
            </a:r>
          </a:p>
        </p:txBody>
      </p:sp>
      <p:graphicFrame>
        <p:nvGraphicFramePr>
          <p:cNvPr id="3" name="Table 2"/>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2769994"/>
              </p:ext>
            </p:extLst>
          </p:nvPr>
        </p:nvGraphicFramePr>
        <p:xfrm>
          <a:off x="8126654" y="1319794"/>
          <a:ext cx="986179" cy="4450070"/>
        </p:xfrm>
        <a:graphic>
          <a:graphicData uri="http://schemas.openxmlformats.org/drawingml/2006/table">
            <a:tbl>
              <a:tblPr>
                <a:tableStyleId>{5C22544A-7EE6-4342-B048-85BDC9FD1C3A}</a:tableStyleId>
              </a:tblPr>
              <a:tblGrid>
                <a:gridCol w="986179">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20000"/>
                    </a:ext>
                  </a:extLst>
                </a:gridCol>
              </a:tblGrid>
              <a:tr h="554726">
                <a:tc>
                  <a:txBody>
                    <a:bodyPr/>
                    <a:lstStyle/>
                    <a:p>
                      <a:pPr algn="ctr" fontAlgn="b"/>
                      <a:r>
                        <a:rPr lang="en-US" sz="1600" b="1" i="0" u="none" strike="noStrike" dirty="0">
                          <a:solidFill>
                            <a:schemeClr val="accent4"/>
                          </a:solidFill>
                          <a:effectLst/>
                          <a:latin typeface="+mn-lt"/>
                        </a:rPr>
                        <a:t>Ext./Very Conc</a:t>
                      </a:r>
                      <a:r>
                        <a:rPr lang="en-US" sz="1800" b="1" i="0" u="none" strike="noStrike" dirty="0">
                          <a:solidFill>
                            <a:schemeClr val="accent4"/>
                          </a:solidFill>
                          <a:effectLst/>
                          <a:latin typeface="+mn-lt"/>
                        </a:rPr>
                        <a:t>.</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00"/>
                  </a:ext>
                </a:extLst>
              </a:tr>
              <a:tr h="586730">
                <a:tc>
                  <a:txBody>
                    <a:bodyPr/>
                    <a:lstStyle/>
                    <a:p>
                      <a:pPr algn="ctr" fontAlgn="ctr"/>
                      <a:r>
                        <a:rPr lang="en-US" sz="1800" b="1" i="0" u="none" strike="noStrike" dirty="0">
                          <a:solidFill>
                            <a:schemeClr val="accent4"/>
                          </a:solidFill>
                          <a:effectLst/>
                          <a:latin typeface="+mn-lt"/>
                        </a:rPr>
                        <a:t>72%</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197855031"/>
                  </a:ext>
                </a:extLst>
              </a:tr>
              <a:tr h="1115863">
                <a:tc>
                  <a:txBody>
                    <a:bodyPr/>
                    <a:lstStyle/>
                    <a:p>
                      <a:pPr algn="ctr" fontAlgn="ctr"/>
                      <a:r>
                        <a:rPr lang="en-US" sz="1800" b="1" i="0" u="none" strike="noStrike">
                          <a:solidFill>
                            <a:schemeClr val="accent4"/>
                          </a:solidFill>
                          <a:effectLst/>
                          <a:latin typeface="+mn-lt"/>
                        </a:rPr>
                        <a:t>71%</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854282459"/>
                  </a:ext>
                </a:extLst>
              </a:tr>
              <a:tr h="1078697">
                <a:tc>
                  <a:txBody>
                    <a:bodyPr/>
                    <a:lstStyle/>
                    <a:p>
                      <a:pPr algn="ctr" fontAlgn="ctr"/>
                      <a:r>
                        <a:rPr lang="en-US" sz="1800" b="1" i="0" u="none" strike="noStrike">
                          <a:solidFill>
                            <a:schemeClr val="accent4"/>
                          </a:solidFill>
                          <a:effectLst/>
                          <a:latin typeface="+mn-lt"/>
                        </a:rPr>
                        <a:t>70%</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959671598"/>
                  </a:ext>
                </a:extLst>
              </a:tr>
              <a:tr h="1097280">
                <a:tc>
                  <a:txBody>
                    <a:bodyPr/>
                    <a:lstStyle/>
                    <a:p>
                      <a:pPr algn="ctr" fontAlgn="ctr"/>
                      <a:r>
                        <a:rPr lang="en-US" sz="1800" b="1" i="0" u="none" strike="noStrike" dirty="0">
                          <a:solidFill>
                            <a:schemeClr val="accent4"/>
                          </a:solidFill>
                          <a:effectLst/>
                          <a:latin typeface="+mn-lt"/>
                        </a:rPr>
                        <a:t>70%</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359944869"/>
                  </a:ext>
                </a:extLst>
              </a:tr>
            </a:tbl>
          </a:graphicData>
        </a:graphic>
      </p:graphicFrame>
      <p:graphicFrame>
        <p:nvGraphicFramePr>
          <p:cNvPr id="8" name="Chart 7"/>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602788868"/>
              </p:ext>
            </p:extLst>
          </p:nvPr>
        </p:nvGraphicFramePr>
        <p:xfrm>
          <a:off x="223934" y="1245910"/>
          <a:ext cx="8005666" cy="4964530"/>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4">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D76F3975-5B8F-44CC-B567-364F935CDAAE}"/>
              </a:ext>
            </a:extLst>
          </p:cNvPr>
          <p:cNvSpPr>
            <a:spLocks noGrp="1"/>
          </p:cNvSpPr>
          <p:nvPr>
            <p:ph type="title"/>
          </p:nvPr>
        </p:nvSpPr>
        <p:spPr/>
        <p:txBody>
          <a:bodyPr/>
          <a:lstStyle/>
          <a:p>
            <a:r>
              <a:rPr lang="en-US" sz="2400" dirty="0"/>
              <a:t>The treatment of youth with disabilities and similarities to the adult prison model are seen as very concerning.</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82806997"/>
      </p:ext>
    </p:extLst>
  </p:cSld>
  <p:clrMapOvr>
    <a:masterClrMapping/>
  </p:clrMapOvr>
  <p:transition advClick="0"/>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p:txBody>
          <a:bodyPr/>
          <a:lstStyle/>
          <a:p>
            <a:endParaRPr lang="en-US" dirty="0"/>
          </a:p>
        </p:txBody>
      </p:sp>
      <p:sp>
        <p:nvSpPr>
          <p:cNvPr id="3" name="Title 2"/>
          <p:cNvSpPr>
            <a:spLocks noGrp="1"/>
          </p:cNvSpPr>
          <p:nvPr>
            <p:ph type="title"/>
          </p:nvPr>
        </p:nvSpPr>
        <p:spPr>
          <a:xfrm>
            <a:off x="248171" y="177939"/>
            <a:ext cx="8605652" cy="1086248"/>
          </a:xfrm>
        </p:spPr>
        <p:txBody>
          <a:bodyPr/>
          <a:lstStyle/>
          <a:p>
            <a:r>
              <a:rPr lang="en-US" sz="2800" dirty="0"/>
              <a:t>Survey Methodology</a:t>
            </a:r>
          </a:p>
        </p:txBody>
      </p:sp>
      <p:sp>
        <p:nvSpPr>
          <p:cNvPr id="4" name="Text Placeholder 3">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DA90D07A-15FE-430C-90DD-A2C77DFD40D4}"/>
              </a:ext>
            </a:extLst>
          </p:cNvPr>
          <p:cNvSpPr>
            <a:spLocks noGrp="1"/>
          </p:cNvSpPr>
          <p:nvPr>
            <p:ph type="body" sz="quarter" idx="11"/>
          </p:nvPr>
        </p:nvSpPr>
        <p:spPr>
          <a:xfrm>
            <a:off x="248171" y="945475"/>
            <a:ext cx="4453309" cy="5159375"/>
          </a:xfrm>
        </p:spPr>
        <p:txBody>
          <a:bodyPr/>
          <a:lstStyle/>
          <a:p>
            <a:r>
              <a:rPr lang="en-US" sz="2400" dirty="0"/>
              <a:t>1,042 online interviews with California adults</a:t>
            </a:r>
          </a:p>
          <a:p>
            <a:r>
              <a:rPr lang="en-US" sz="2400" dirty="0"/>
              <a:t>84% registered to vote</a:t>
            </a:r>
          </a:p>
          <a:p>
            <a:r>
              <a:rPr lang="en-US" sz="2400" dirty="0"/>
              <a:t>Interviews conducted June 19-23, 2017 </a:t>
            </a:r>
          </a:p>
          <a:p>
            <a:pPr algn="just"/>
            <a:r>
              <a:rPr lang="en-US" sz="2400" dirty="0"/>
              <a:t>Interviews conducted online</a:t>
            </a:r>
          </a:p>
          <a:p>
            <a:pPr algn="just"/>
            <a:r>
              <a:rPr lang="en-US" sz="2400" dirty="0"/>
              <a:t>Quotas set to ensure representative, demographically-balanced sample</a:t>
            </a:r>
          </a:p>
          <a:p>
            <a:r>
              <a:rPr lang="en-US" sz="2400" dirty="0"/>
              <a:t>Some percentages may not sum to 100% due to rounding</a:t>
            </a:r>
          </a:p>
          <a:p>
            <a:endParaRPr lang="en-US" sz="2400" dirty="0"/>
          </a:p>
        </p:txBody>
      </p:sp>
      <p:pic>
        <p:nvPicPr>
          <p:cNvPr id="1026" name="Picture 2" descr="Image result for california"/>
          <p:cNvPicPr>
            <a:picLocks noChangeAspect="1" noChangeArrowheads="1"/>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883156" y="1161550"/>
            <a:ext cx="3813884" cy="4133462"/>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67448110"/>
      </p:ext>
    </p:extLst>
  </p:cSld>
  <p:clrMapOvr>
    <a:masterClrMapping/>
  </p:clrMapOvr>
  <p:transition advClick="0"/>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Placeholder 3">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486E2407-9886-4EB3-87EC-6357C83F85C8}"/>
              </a:ext>
            </a:extLst>
          </p:cNvPr>
          <p:cNvSpPr>
            <a:spLocks noGrp="1"/>
          </p:cNvSpPr>
          <p:nvPr>
            <p:ph type="body" sz="quarter" idx="10"/>
          </p:nvPr>
        </p:nvSpPr>
        <p:spPr>
          <a:xfrm>
            <a:off x="792142" y="1625109"/>
            <a:ext cx="7446086" cy="4338289"/>
          </a:xfrm>
        </p:spPr>
        <p:txBody>
          <a:bodyPr/>
          <a:lstStyle/>
          <a:p>
            <a:r>
              <a:rPr lang="en-US" dirty="0"/>
              <a:t>Support for Alternatives to Youth Prisons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33641141"/>
      </p:ext>
    </p:extLst>
  </p:cSld>
  <p:clrMapOvr>
    <a:masterClrMapping/>
  </p:clrMapOvr>
  <p:transition advClick="0"/>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p:txBody>
          <a:bodyPr/>
          <a:lstStyle/>
          <a:p>
            <a:r>
              <a:rPr lang="en-US" dirty="0"/>
              <a:t>QB16. You will read about specific policies California could adopt to prevent youth arrests and reduce the number of youth who are incarcerated with the goal of ultimately eliminating juvenile incarceration. For each, please indicate if it sounds like something you would strongly support, somewhat support, somewhat oppose, or strongly oppose. </a:t>
            </a:r>
          </a:p>
        </p:txBody>
      </p:sp>
      <p:graphicFrame>
        <p:nvGraphicFramePr>
          <p:cNvPr id="3" name="Table 2"/>
          <p:cNvGraphicFramePr>
            <a:graphicFrameLocks noGrp="1"/>
          </p:cNvGraphicFramePr>
          <p:nvPr>
            <p:extLst/>
          </p:nvPr>
        </p:nvGraphicFramePr>
        <p:xfrm>
          <a:off x="7920077" y="1474237"/>
          <a:ext cx="1150890" cy="4313914"/>
        </p:xfrm>
        <a:graphic>
          <a:graphicData uri="http://schemas.openxmlformats.org/drawingml/2006/table">
            <a:tbl>
              <a:tblPr>
                <a:tableStyleId>{5C22544A-7EE6-4342-B048-85BDC9FD1C3A}</a:tableStyleId>
              </a:tblPr>
              <a:tblGrid>
                <a:gridCol w="658368">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20000"/>
                    </a:ext>
                  </a:extLst>
                </a:gridCol>
                <a:gridCol w="492522">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2605156428"/>
                    </a:ext>
                  </a:extLst>
                </a:gridCol>
              </a:tblGrid>
              <a:tr h="669935">
                <a:tc>
                  <a:txBody>
                    <a:bodyPr/>
                    <a:lstStyle/>
                    <a:p>
                      <a:pPr algn="ctr" fontAlgn="ctr"/>
                      <a:r>
                        <a:rPr lang="en-US" sz="1600" b="1" i="0" u="none" strike="noStrike" dirty="0">
                          <a:solidFill>
                            <a:schemeClr val="accent1"/>
                          </a:solidFill>
                          <a:effectLst/>
                          <a:latin typeface="+mn-lt"/>
                        </a:rPr>
                        <a:t>Total Supp.</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sz="1600" b="1" i="0" u="none" strike="noStrike" dirty="0">
                          <a:solidFill>
                            <a:schemeClr val="accent4"/>
                          </a:solidFill>
                          <a:effectLst/>
                          <a:latin typeface="+mn-lt"/>
                        </a:rPr>
                        <a:t>Total Opp.</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00"/>
                  </a:ext>
                </a:extLst>
              </a:tr>
              <a:tr h="745330">
                <a:tc>
                  <a:txBody>
                    <a:bodyPr/>
                    <a:lstStyle/>
                    <a:p>
                      <a:pPr algn="ctr" fontAlgn="ctr"/>
                      <a:r>
                        <a:rPr lang="en-US" sz="1800" b="1" i="0" u="none" strike="noStrike" dirty="0">
                          <a:solidFill>
                            <a:schemeClr val="accent1"/>
                          </a:solidFill>
                          <a:effectLst/>
                          <a:latin typeface="+mn-lt"/>
                        </a:rPr>
                        <a:t>89%</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sz="1800" b="1" i="0" u="none" strike="noStrike" dirty="0">
                          <a:solidFill>
                            <a:schemeClr val="accent4"/>
                          </a:solidFill>
                          <a:effectLst/>
                          <a:latin typeface="+mn-lt"/>
                        </a:rPr>
                        <a:t>11%</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854282459"/>
                  </a:ext>
                </a:extLst>
              </a:tr>
              <a:tr h="1426679">
                <a:tc>
                  <a:txBody>
                    <a:bodyPr/>
                    <a:lstStyle/>
                    <a:p>
                      <a:pPr algn="ctr" fontAlgn="ctr"/>
                      <a:r>
                        <a:rPr lang="en-US" sz="1800" b="1" i="0" u="none" strike="noStrike" dirty="0">
                          <a:solidFill>
                            <a:schemeClr val="accent1"/>
                          </a:solidFill>
                          <a:effectLst/>
                          <a:latin typeface="+mn-lt"/>
                        </a:rPr>
                        <a:t>88%</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sz="1800" b="1" i="0" u="none" strike="noStrike" dirty="0">
                          <a:solidFill>
                            <a:schemeClr val="accent4"/>
                          </a:solidFill>
                          <a:effectLst/>
                          <a:latin typeface="+mn-lt"/>
                        </a:rPr>
                        <a:t>12%</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959671598"/>
                  </a:ext>
                </a:extLst>
              </a:tr>
              <a:tr h="1471970">
                <a:tc>
                  <a:txBody>
                    <a:bodyPr/>
                    <a:lstStyle/>
                    <a:p>
                      <a:pPr algn="ctr" fontAlgn="ctr"/>
                      <a:r>
                        <a:rPr lang="en-US" sz="1800" b="1" i="0" u="none" strike="noStrike" dirty="0">
                          <a:solidFill>
                            <a:schemeClr val="accent1"/>
                          </a:solidFill>
                          <a:effectLst/>
                          <a:latin typeface="+mn-lt"/>
                        </a:rPr>
                        <a:t>89%</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sz="1800" b="1" i="0" u="none" strike="noStrike" dirty="0">
                          <a:solidFill>
                            <a:schemeClr val="accent4"/>
                          </a:solidFill>
                          <a:effectLst/>
                          <a:latin typeface="+mn-lt"/>
                        </a:rPr>
                        <a:t>11%</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359944869"/>
                  </a:ext>
                </a:extLst>
              </a:tr>
            </a:tbl>
          </a:graphicData>
        </a:graphic>
      </p:graphicFrame>
      <p:sp>
        <p:nvSpPr>
          <p:cNvPr id="7" name="Title 6"/>
          <p:cNvSpPr>
            <a:spLocks noGrp="1"/>
          </p:cNvSpPr>
          <p:nvPr>
            <p:ph type="title"/>
          </p:nvPr>
        </p:nvSpPr>
        <p:spPr/>
        <p:txBody>
          <a:bodyPr/>
          <a:lstStyle/>
          <a:p>
            <a:r>
              <a:rPr lang="en-US" sz="2300" dirty="0"/>
              <a:t>Restorative justice, community reinvestment, and ensuring providers are equipped to deal with youth trauma are the most strongly supported alternatives to youth prisons.</a:t>
            </a:r>
          </a:p>
        </p:txBody>
      </p:sp>
      <p:graphicFrame>
        <p:nvGraphicFramePr>
          <p:cNvPr id="8" name="Chart 7"/>
          <p:cNvGraphicFramePr/>
          <p:nvPr>
            <p:extLst/>
          </p:nvPr>
        </p:nvGraphicFramePr>
        <p:xfrm>
          <a:off x="223934" y="1474237"/>
          <a:ext cx="7902720" cy="473620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47043868"/>
      </p:ext>
    </p:extLst>
  </p:cSld>
  <p:clrMapOvr>
    <a:masterClrMapping/>
  </p:clrMapOvr>
  <p:transition advClick="0"/>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p:txBody>
          <a:bodyPr/>
          <a:lstStyle/>
          <a:p>
            <a:r>
              <a:rPr lang="en-US" dirty="0"/>
              <a:t>QB16. You will read about specific policies California could adopt to prevent youth arrests and reduce the number of youth who are incarcerated with the goal of ultimately eliminating juvenile incarceration. For each, please indicate if it sounds like something you would strongly support, somewhat support, somewhat oppose, or strongly oppose. </a:t>
            </a:r>
          </a:p>
        </p:txBody>
      </p:sp>
      <p:graphicFrame>
        <p:nvGraphicFramePr>
          <p:cNvPr id="3" name="Table 2"/>
          <p:cNvGraphicFramePr>
            <a:graphicFrameLocks noGrp="1"/>
          </p:cNvGraphicFramePr>
          <p:nvPr>
            <p:extLst/>
          </p:nvPr>
        </p:nvGraphicFramePr>
        <p:xfrm>
          <a:off x="7896243" y="1280693"/>
          <a:ext cx="1150890" cy="5064389"/>
        </p:xfrm>
        <a:graphic>
          <a:graphicData uri="http://schemas.openxmlformats.org/drawingml/2006/table">
            <a:tbl>
              <a:tblPr>
                <a:tableStyleId>{5C22544A-7EE6-4342-B048-85BDC9FD1C3A}</a:tableStyleId>
              </a:tblPr>
              <a:tblGrid>
                <a:gridCol w="620419">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20000"/>
                    </a:ext>
                  </a:extLst>
                </a:gridCol>
                <a:gridCol w="530471">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2605156428"/>
                    </a:ext>
                  </a:extLst>
                </a:gridCol>
              </a:tblGrid>
              <a:tr h="595196">
                <a:tc>
                  <a:txBody>
                    <a:bodyPr/>
                    <a:lstStyle/>
                    <a:p>
                      <a:pPr algn="ctr" fontAlgn="ctr"/>
                      <a:r>
                        <a:rPr lang="en-US" sz="1600" b="1" i="0" u="none" strike="noStrike" dirty="0">
                          <a:solidFill>
                            <a:schemeClr val="accent1"/>
                          </a:solidFill>
                          <a:effectLst/>
                          <a:latin typeface="+mn-lt"/>
                        </a:rPr>
                        <a:t>Total Supp.</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sz="1600" b="1" i="0" u="none" strike="noStrike" dirty="0">
                          <a:solidFill>
                            <a:schemeClr val="accent4"/>
                          </a:solidFill>
                          <a:effectLst/>
                          <a:latin typeface="+mn-lt"/>
                        </a:rPr>
                        <a:t>Total Opp.</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00"/>
                  </a:ext>
                </a:extLst>
              </a:tr>
              <a:tr h="622986">
                <a:tc>
                  <a:txBody>
                    <a:bodyPr/>
                    <a:lstStyle/>
                    <a:p>
                      <a:pPr algn="ctr" fontAlgn="ctr"/>
                      <a:r>
                        <a:rPr lang="en-US" sz="1800" b="1" i="0" u="none" strike="noStrike" dirty="0">
                          <a:solidFill>
                            <a:schemeClr val="accent1"/>
                          </a:solidFill>
                          <a:effectLst/>
                          <a:latin typeface="+mn-lt"/>
                        </a:rPr>
                        <a:t>86%</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sz="1800" b="1" i="0" u="none" strike="noStrike">
                          <a:solidFill>
                            <a:schemeClr val="accent4"/>
                          </a:solidFill>
                          <a:effectLst/>
                          <a:latin typeface="+mn-lt"/>
                        </a:rPr>
                        <a:t>14%</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854282459"/>
                  </a:ext>
                </a:extLst>
              </a:tr>
              <a:tr h="1582232">
                <a:tc>
                  <a:txBody>
                    <a:bodyPr/>
                    <a:lstStyle/>
                    <a:p>
                      <a:pPr algn="ctr" fontAlgn="ctr"/>
                      <a:endParaRPr lang="en-US" sz="1800" b="1" i="0" u="none" strike="noStrike" dirty="0">
                        <a:solidFill>
                          <a:schemeClr val="accent1"/>
                        </a:solidFill>
                        <a:effectLst/>
                        <a:latin typeface="+mn-lt"/>
                      </a:endParaRPr>
                    </a:p>
                    <a:p>
                      <a:pPr algn="ctr" fontAlgn="ctr"/>
                      <a:endParaRPr lang="en-US" sz="1800" b="1" i="0" u="none" strike="noStrike" dirty="0">
                        <a:solidFill>
                          <a:schemeClr val="accent1"/>
                        </a:solidFill>
                        <a:effectLst/>
                        <a:latin typeface="+mn-lt"/>
                      </a:endParaRPr>
                    </a:p>
                    <a:p>
                      <a:pPr algn="ctr" fontAlgn="ctr"/>
                      <a:endParaRPr lang="en-US" sz="1800" b="1" i="0" u="none" strike="noStrike" dirty="0">
                        <a:solidFill>
                          <a:schemeClr val="accent1"/>
                        </a:solidFill>
                        <a:effectLst/>
                        <a:latin typeface="+mn-lt"/>
                      </a:endParaRPr>
                    </a:p>
                    <a:p>
                      <a:pPr algn="ctr" fontAlgn="ctr"/>
                      <a:r>
                        <a:rPr lang="en-US" sz="1800" b="1" i="0" u="none" strike="noStrike" dirty="0">
                          <a:solidFill>
                            <a:schemeClr val="accent1"/>
                          </a:solidFill>
                          <a:effectLst/>
                          <a:latin typeface="+mn-lt"/>
                        </a:rPr>
                        <a:t>86%</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sz="1800" b="1" i="0" u="none" strike="noStrike" dirty="0">
                          <a:solidFill>
                            <a:schemeClr val="accent4"/>
                          </a:solidFill>
                          <a:effectLst/>
                          <a:latin typeface="+mn-lt"/>
                        </a:rPr>
                        <a:t>14%</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036181412"/>
                  </a:ext>
                </a:extLst>
              </a:tr>
              <a:tr h="1787182">
                <a:tc>
                  <a:txBody>
                    <a:bodyPr/>
                    <a:lstStyle/>
                    <a:p>
                      <a:pPr algn="ctr" fontAlgn="ctr"/>
                      <a:r>
                        <a:rPr lang="en-US" sz="1800" b="0" i="0" u="none" strike="noStrike" dirty="0">
                          <a:solidFill>
                            <a:schemeClr val="accent1"/>
                          </a:solidFill>
                          <a:effectLst/>
                          <a:latin typeface="+mn-lt"/>
                        </a:rPr>
                        <a:t>8</a:t>
                      </a:r>
                      <a:r>
                        <a:rPr lang="en-US" sz="1800" b="1" i="0" u="none" strike="noStrike" dirty="0">
                          <a:solidFill>
                            <a:schemeClr val="accent1"/>
                          </a:solidFill>
                          <a:effectLst/>
                          <a:latin typeface="+mn-lt"/>
                        </a:rPr>
                        <a:t>5%</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r>
                        <a:rPr lang="en-US" sz="1800" b="1" i="0" u="none" strike="noStrike" dirty="0">
                          <a:solidFill>
                            <a:schemeClr val="accent4"/>
                          </a:solidFill>
                          <a:effectLst/>
                          <a:latin typeface="+mn-lt"/>
                        </a:rPr>
                        <a:t>15%</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959671598"/>
                  </a:ext>
                </a:extLst>
              </a:tr>
              <a:tr h="476793">
                <a:tc>
                  <a:txBody>
                    <a:bodyPr/>
                    <a:lstStyle/>
                    <a:p>
                      <a:pPr algn="ctr" fontAlgn="ctr"/>
                      <a:endParaRPr lang="en-US" sz="1800" b="1" i="0" u="none" strike="noStrike" dirty="0">
                        <a:solidFill>
                          <a:schemeClr val="accent1"/>
                        </a:solidFill>
                        <a:effectLst/>
                        <a:latin typeface="+mn-lt"/>
                      </a:endParaRP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ctr"/>
                      <a:endParaRPr lang="en-US" sz="1800" b="1" i="0" u="none" strike="noStrike" dirty="0">
                        <a:solidFill>
                          <a:schemeClr val="accent4"/>
                        </a:solidFill>
                        <a:effectLst/>
                        <a:latin typeface="+mn-lt"/>
                      </a:endParaRP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359944869"/>
                  </a:ext>
                </a:extLst>
              </a:tr>
            </a:tbl>
          </a:graphicData>
        </a:graphic>
      </p:graphicFrame>
      <p:graphicFrame>
        <p:nvGraphicFramePr>
          <p:cNvPr id="8" name="Chart 7"/>
          <p:cNvGraphicFramePr/>
          <p:nvPr>
            <p:extLst/>
          </p:nvPr>
        </p:nvGraphicFramePr>
        <p:xfrm>
          <a:off x="98961" y="1058674"/>
          <a:ext cx="7902720" cy="5213744"/>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4">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5D355AB8-AE90-4BDB-9913-C1121F3FC144}"/>
              </a:ext>
            </a:extLst>
          </p:cNvPr>
          <p:cNvSpPr>
            <a:spLocks noGrp="1"/>
          </p:cNvSpPr>
          <p:nvPr>
            <p:ph type="title"/>
          </p:nvPr>
        </p:nvSpPr>
        <p:spPr/>
        <p:txBody>
          <a:bodyPr/>
          <a:lstStyle/>
          <a:p>
            <a:r>
              <a:rPr lang="en-US" dirty="0"/>
              <a:t>Respondents also supported an array of other policies, although less intensely.</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36388657"/>
      </p:ext>
    </p:extLst>
  </p:cSld>
  <p:clrMapOvr>
    <a:masterClrMapping/>
  </p:clrMapOvr>
  <p:transition advClick="0"/>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14192200"/>
      </p:ext>
    </p:extLst>
  </p:cSld>
  <p:clrMapOvr>
    <a:masterClrMapping/>
  </p:clrMapOvr>
  <p:transition advClick="0"/>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prstGeom prst="rect">
            <a:avLst/>
          </a:prstGeom>
        </p:spPr>
        <p:txBody>
          <a:bodyPr/>
          <a:lstStyle/>
          <a:p>
            <a:r>
              <a:rPr lang="en-US" dirty="0">
                <a:effectLst/>
              </a:rPr>
              <a:t>Issue Context</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30110764"/>
      </p:ext>
    </p:extLst>
  </p:cSld>
  <p:clrMapOvr>
    <a:masterClrMapping/>
  </p:clrMapOvr>
  <p:transition advClick="0"/>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7" name="Object 3"/>
          <p:cNvGraphicFramePr>
            <a:graphicFrameLocks noChangeAspect="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2333876096"/>
              </p:ext>
            </p:extLst>
          </p:nvPr>
        </p:nvGraphicFramePr>
        <p:xfrm>
          <a:off x="98961" y="2108718"/>
          <a:ext cx="3874865" cy="3998827"/>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4"/>
          <p:cNvSpPr>
            <a:spLocks noGrp="1"/>
          </p:cNvSpPr>
          <p:nvPr>
            <p:ph type="body" sz="quarter" idx="10"/>
          </p:nvPr>
        </p:nvSpPr>
        <p:spPr/>
        <p:txBody>
          <a:bodyPr/>
          <a:lstStyle/>
          <a:p>
            <a:r>
              <a:rPr lang="en-US" dirty="0"/>
              <a:t>QD7.</a:t>
            </a:r>
          </a:p>
          <a:p>
            <a:r>
              <a:rPr lang="en-US" dirty="0"/>
              <a:t>QD8. Asked Only if have friends or family members who are or were incarcerated</a:t>
            </a:r>
          </a:p>
        </p:txBody>
      </p:sp>
      <p:sp>
        <p:nvSpPr>
          <p:cNvPr id="21" name="Rectangle 20"/>
          <p:cNvSpPr/>
          <p:nvPr/>
        </p:nvSpPr>
        <p:spPr>
          <a:xfrm>
            <a:off x="459428" y="1178818"/>
            <a:ext cx="3717740" cy="923330"/>
          </a:xfrm>
          <a:prstGeom prst="rect">
            <a:avLst/>
          </a:prstGeom>
        </p:spPr>
        <p:txBody>
          <a:bodyPr wrap="square">
            <a:spAutoFit/>
          </a:bodyPr>
          <a:lstStyle/>
          <a:p>
            <a:pPr lvl="0"/>
            <a:r>
              <a:rPr lang="en-US" sz="1800" i="1" dirty="0"/>
              <a:t>Do you have any close friends or family members who are or ever have been incarcerated?</a:t>
            </a:r>
          </a:p>
        </p:txBody>
      </p:sp>
      <p:sp>
        <p:nvSpPr>
          <p:cNvPr id="3" name="Title 2">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E91C2A72-A494-4B70-AAC2-310161718FAC}"/>
              </a:ext>
            </a:extLst>
          </p:cNvPr>
          <p:cNvSpPr>
            <a:spLocks noGrp="1"/>
          </p:cNvSpPr>
          <p:nvPr>
            <p:ph type="title"/>
          </p:nvPr>
        </p:nvSpPr>
        <p:spPr/>
        <p:txBody>
          <a:bodyPr/>
          <a:lstStyle/>
          <a:p>
            <a:r>
              <a:rPr lang="en-US" dirty="0"/>
              <a:t>Two in five know someone who was incarcerated and youth make up two-thirds of those cases.</a:t>
            </a:r>
          </a:p>
        </p:txBody>
      </p:sp>
      <p:graphicFrame>
        <p:nvGraphicFramePr>
          <p:cNvPr id="12" name="Chart 11">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B4431B78-2096-4068-BCB4-41D4087E91FA}"/>
              </a:ext>
            </a:extLst>
          </p:cNvPr>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193648088"/>
              </p:ext>
            </p:extLst>
          </p:nvPr>
        </p:nvGraphicFramePr>
        <p:xfrm>
          <a:off x="5124122" y="2197700"/>
          <a:ext cx="3798601" cy="3342490"/>
        </p:xfrm>
        <a:graphic>
          <a:graphicData uri="http://schemas.openxmlformats.org/drawingml/2006/chart">
            <c:chart xmlns:c="http://schemas.openxmlformats.org/drawingml/2006/chart" xmlns:r="http://schemas.openxmlformats.org/officeDocument/2006/relationships" r:id="rId4"/>
          </a:graphicData>
        </a:graphic>
      </p:graphicFrame>
      <p:sp>
        <p:nvSpPr>
          <p:cNvPr id="13" name="Rectangle 12">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D405A80C-6D4A-4551-933B-E4B8980DD3A0}"/>
              </a:ext>
            </a:extLst>
          </p:cNvPr>
          <p:cNvSpPr/>
          <p:nvPr/>
        </p:nvSpPr>
        <p:spPr>
          <a:xfrm>
            <a:off x="5056260" y="1173879"/>
            <a:ext cx="3717740" cy="923330"/>
          </a:xfrm>
          <a:prstGeom prst="rect">
            <a:avLst/>
          </a:prstGeom>
        </p:spPr>
        <p:txBody>
          <a:bodyPr wrap="square">
            <a:spAutoFit/>
          </a:bodyPr>
          <a:lstStyle/>
          <a:p>
            <a:pPr lvl="0"/>
            <a:r>
              <a:rPr lang="en-US" sz="1800" i="1" dirty="0"/>
              <a:t>Were any of those friends or family members you know incarcerated before the age of 25?</a:t>
            </a:r>
          </a:p>
        </p:txBody>
      </p:sp>
      <p:sp>
        <p:nvSpPr>
          <p:cNvPr id="9" name="Right Bracket 8">
            <a:extLst/>
          </p:cNvPr>
          <p:cNvSpPr/>
          <p:nvPr/>
        </p:nvSpPr>
        <p:spPr bwMode="auto">
          <a:xfrm>
            <a:off x="3364912" y="2207579"/>
            <a:ext cx="124736" cy="1760636"/>
          </a:xfrm>
          <a:prstGeom prst="rightBracket">
            <a:avLst/>
          </a:prstGeom>
          <a:noFill/>
          <a:ln w="19050"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820738"/>
            <a:endParaRPr lang="en-US" dirty="0">
              <a:solidFill>
                <a:prstClr val="black"/>
              </a:solidFill>
            </a:endParaRPr>
          </a:p>
        </p:txBody>
      </p:sp>
      <p:sp>
        <p:nvSpPr>
          <p:cNvPr id="6" name="Arrow: Striped Right 5"/>
          <p:cNvSpPr/>
          <p:nvPr/>
        </p:nvSpPr>
        <p:spPr bwMode="auto">
          <a:xfrm>
            <a:off x="3613935" y="2427189"/>
            <a:ext cx="1704498" cy="1271280"/>
          </a:xfrm>
          <a:prstGeom prst="stripedRightArrow">
            <a:avLst/>
          </a:prstGeom>
          <a:ln>
            <a:headEnd type="none" w="med" len="med"/>
            <a:tailEnd type="none" w="med" len="med"/>
          </a:ln>
          <a:extLs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68686"/>
                  </a:outerShdw>
                </a:effectLst>
              </a14:hiddenEffects>
            </a:ext>
          </a:extLst>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r>
              <a:rPr lang="en-US" sz="1800" b="1" dirty="0">
                <a:solidFill>
                  <a:schemeClr val="tx2"/>
                </a:solidFill>
              </a:rPr>
              <a:t>Total Yes</a:t>
            </a:r>
            <a:br>
              <a:rPr lang="en-US" sz="1800" b="1" dirty="0">
                <a:solidFill>
                  <a:schemeClr val="tx2"/>
                </a:solidFill>
              </a:rPr>
            </a:br>
            <a:r>
              <a:rPr lang="en-US" sz="1800" b="1" dirty="0">
                <a:solidFill>
                  <a:schemeClr val="tx2"/>
                </a:solidFill>
              </a:rPr>
              <a:t>44%</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79061580"/>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p14:dur="0"/>
    </mc:Choice>
    <mc:Fallback>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Rounded Corners 3">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8A53972B-FC07-4368-A2D1-1653CB8C4F67}"/>
              </a:ext>
            </a:extLst>
          </p:cNvPr>
          <p:cNvSpPr/>
          <p:nvPr/>
        </p:nvSpPr>
        <p:spPr bwMode="auto">
          <a:xfrm>
            <a:off x="1431758" y="5522496"/>
            <a:ext cx="7495674" cy="421105"/>
          </a:xfrm>
          <a:prstGeom prst="roundRect">
            <a:avLst/>
          </a:prstGeom>
          <a:solidFill>
            <a:schemeClr val="accent3">
              <a:lumMod val="20000"/>
              <a:lumOff val="80000"/>
            </a:schemeClr>
          </a:solidFill>
          <a:ln w="6350"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820738"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a:ln>
                <a:noFill/>
              </a:ln>
              <a:solidFill>
                <a:schemeClr val="tx1"/>
              </a:solidFill>
              <a:effectLst/>
              <a:latin typeface="Arial" charset="0"/>
            </a:endParaRPr>
          </a:p>
        </p:txBody>
      </p:sp>
      <p:sp>
        <p:nvSpPr>
          <p:cNvPr id="9" name="Text Placeholder 8"/>
          <p:cNvSpPr>
            <a:spLocks noGrp="1"/>
          </p:cNvSpPr>
          <p:nvPr>
            <p:ph type="body" sz="quarter" idx="10"/>
          </p:nvPr>
        </p:nvSpPr>
        <p:spPr/>
        <p:txBody>
          <a:bodyPr/>
          <a:lstStyle/>
          <a:p>
            <a:r>
              <a:rPr lang="en-US" dirty="0"/>
              <a:t>QB3.</a:t>
            </a:r>
          </a:p>
        </p:txBody>
      </p:sp>
      <p:graphicFrame>
        <p:nvGraphicFramePr>
          <p:cNvPr id="3" name="Table 2"/>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899404599"/>
              </p:ext>
            </p:extLst>
          </p:nvPr>
        </p:nvGraphicFramePr>
        <p:xfrm>
          <a:off x="7994187" y="1683419"/>
          <a:ext cx="1047974" cy="4224086"/>
        </p:xfrm>
        <a:graphic>
          <a:graphicData uri="http://schemas.openxmlformats.org/drawingml/2006/table">
            <a:tbl>
              <a:tblPr>
                <a:tableStyleId>{5C22544A-7EE6-4342-B048-85BDC9FD1C3A}</a:tableStyleId>
              </a:tblPr>
              <a:tblGrid>
                <a:gridCol w="1047974">
                  <a:extLst>
                    <a:ext uri="{9D8B030D-6E8A-4147-A177-3AD203B41FA5}">
                      <a16:colId xmlns="" xmlns:a16="http://schemas.microsoft.com/office/drawing/2014/main" xmlns:p="http://schemas.openxmlformats.org/presentationml/2006/main" xmlns:r="http://schemas.openxmlformats.org/officeDocument/2006/relationships" xmlns:a="http://schemas.openxmlformats.org/drawingml/2006/main" val="20000"/>
                    </a:ext>
                  </a:extLst>
                </a:gridCol>
              </a:tblGrid>
              <a:tr h="495300">
                <a:tc>
                  <a:txBody>
                    <a:bodyPr/>
                    <a:lstStyle/>
                    <a:p>
                      <a:pPr algn="ctr" fontAlgn="ctr"/>
                      <a:r>
                        <a:rPr lang="en-US" sz="1600" b="1" i="0" u="none" strike="noStrike" dirty="0">
                          <a:solidFill>
                            <a:schemeClr val="accent1"/>
                          </a:solidFill>
                          <a:effectLst/>
                          <a:latin typeface="+mn-lt"/>
                        </a:rPr>
                        <a:t>Ext./Very </a:t>
                      </a:r>
                      <a:r>
                        <a:rPr lang="en-US" sz="1600" b="1" i="0" u="none" strike="noStrike" dirty="0" err="1">
                          <a:solidFill>
                            <a:schemeClr val="accent1"/>
                          </a:solidFill>
                          <a:effectLst/>
                          <a:latin typeface="+mn-lt"/>
                        </a:rPr>
                        <a:t>Impt</a:t>
                      </a:r>
                      <a:r>
                        <a:rPr lang="en-US" sz="1600" b="1" i="0" u="none" strike="noStrike" dirty="0">
                          <a:solidFill>
                            <a:schemeClr val="accent1"/>
                          </a:solidFill>
                          <a:effectLst/>
                          <a:latin typeface="+mn-lt"/>
                        </a:rPr>
                        <a:t>.</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00"/>
                  </a:ext>
                </a:extLst>
              </a:tr>
              <a:tr h="278128">
                <a:tc>
                  <a:txBody>
                    <a:bodyPr/>
                    <a:lstStyle/>
                    <a:p>
                      <a:pPr algn="ctr" fontAlgn="b"/>
                      <a:r>
                        <a:rPr lang="en-US" sz="1800" b="1" i="0" u="none" strike="noStrike" dirty="0">
                          <a:solidFill>
                            <a:schemeClr val="accent1"/>
                          </a:solidFill>
                          <a:effectLst/>
                          <a:latin typeface="+mn-lt"/>
                        </a:rPr>
                        <a:t>87%</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854282459"/>
                  </a:ext>
                </a:extLst>
              </a:tr>
              <a:tr h="419701">
                <a:tc>
                  <a:txBody>
                    <a:bodyPr/>
                    <a:lstStyle/>
                    <a:p>
                      <a:pPr algn="ctr" fontAlgn="b"/>
                      <a:r>
                        <a:rPr lang="en-US" sz="1800" b="1" i="0" u="none" strike="noStrike" dirty="0">
                          <a:solidFill>
                            <a:schemeClr val="accent1"/>
                          </a:solidFill>
                          <a:effectLst/>
                          <a:latin typeface="+mn-lt"/>
                        </a:rPr>
                        <a:t>87%</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959671598"/>
                  </a:ext>
                </a:extLst>
              </a:tr>
              <a:tr h="433137">
                <a:tc>
                  <a:txBody>
                    <a:bodyPr/>
                    <a:lstStyle/>
                    <a:p>
                      <a:pPr algn="ctr" fontAlgn="b"/>
                      <a:r>
                        <a:rPr lang="en-US" sz="1800" b="1" i="0" u="none" strike="noStrike">
                          <a:solidFill>
                            <a:schemeClr val="accent1"/>
                          </a:solidFill>
                          <a:effectLst/>
                          <a:latin typeface="+mn-lt"/>
                        </a:rPr>
                        <a:t>83%</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3359944869"/>
                  </a:ext>
                </a:extLst>
              </a:tr>
              <a:tr h="421105">
                <a:tc>
                  <a:txBody>
                    <a:bodyPr/>
                    <a:lstStyle/>
                    <a:p>
                      <a:pPr algn="ctr" fontAlgn="b"/>
                      <a:r>
                        <a:rPr lang="en-US" sz="1800" b="1" i="0" u="none" strike="noStrike">
                          <a:solidFill>
                            <a:schemeClr val="accent1"/>
                          </a:solidFill>
                          <a:effectLst/>
                          <a:latin typeface="+mn-lt"/>
                        </a:rPr>
                        <a:t>81%</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446933491"/>
                  </a:ext>
                </a:extLst>
              </a:tr>
              <a:tr h="409074">
                <a:tc>
                  <a:txBody>
                    <a:bodyPr/>
                    <a:lstStyle/>
                    <a:p>
                      <a:pPr algn="ctr" fontAlgn="b"/>
                      <a:r>
                        <a:rPr lang="en-US" sz="1800" b="1" i="0" u="none" strike="noStrike" dirty="0">
                          <a:solidFill>
                            <a:schemeClr val="accent1"/>
                          </a:solidFill>
                          <a:effectLst/>
                          <a:latin typeface="+mn-lt"/>
                        </a:rPr>
                        <a:t>80%</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2136313907"/>
                  </a:ext>
                </a:extLst>
              </a:tr>
              <a:tr h="421105">
                <a:tc>
                  <a:txBody>
                    <a:bodyPr/>
                    <a:lstStyle/>
                    <a:p>
                      <a:pPr algn="ctr" fontAlgn="b"/>
                      <a:r>
                        <a:rPr lang="en-US" sz="1800" b="1" i="0" u="none" strike="noStrike" dirty="0">
                          <a:solidFill>
                            <a:schemeClr val="accent1"/>
                          </a:solidFill>
                          <a:effectLst/>
                          <a:latin typeface="+mn-lt"/>
                        </a:rPr>
                        <a:t>79%</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4010304125"/>
                  </a:ext>
                </a:extLst>
              </a:tr>
              <a:tr h="421105">
                <a:tc>
                  <a:txBody>
                    <a:bodyPr/>
                    <a:lstStyle/>
                    <a:p>
                      <a:pPr algn="ctr" fontAlgn="b"/>
                      <a:r>
                        <a:rPr lang="en-US" sz="1800" b="1" i="0" u="none" strike="noStrike">
                          <a:solidFill>
                            <a:schemeClr val="accent1"/>
                          </a:solidFill>
                          <a:effectLst/>
                          <a:latin typeface="+mn-lt"/>
                        </a:rPr>
                        <a:t>79%</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01"/>
                  </a:ext>
                </a:extLst>
              </a:tr>
              <a:tr h="433137">
                <a:tc>
                  <a:txBody>
                    <a:bodyPr/>
                    <a:lstStyle/>
                    <a:p>
                      <a:pPr algn="ctr" fontAlgn="b"/>
                      <a:r>
                        <a:rPr lang="en-US" sz="1800" b="1" i="0" u="none" strike="noStrike">
                          <a:solidFill>
                            <a:schemeClr val="accent1"/>
                          </a:solidFill>
                          <a:effectLst/>
                          <a:latin typeface="+mn-lt"/>
                        </a:rPr>
                        <a:t>73%</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02"/>
                  </a:ext>
                </a:extLst>
              </a:tr>
              <a:tr h="397042">
                <a:tc>
                  <a:txBody>
                    <a:bodyPr/>
                    <a:lstStyle/>
                    <a:p>
                      <a:pPr algn="ctr" fontAlgn="b"/>
                      <a:r>
                        <a:rPr lang="en-US" sz="1800" b="1" i="0" u="none" strike="noStrike" dirty="0">
                          <a:solidFill>
                            <a:schemeClr val="accent1"/>
                          </a:solidFill>
                          <a:effectLst/>
                          <a:latin typeface="+mn-lt"/>
                        </a:rPr>
                        <a:t>49%</a:t>
                      </a:r>
                    </a:p>
                  </a:txBody>
                  <a:tcPr marL="7620" marR="7620" marT="762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 xmlns:a16="http://schemas.microsoft.com/office/drawing/2014/main" xmlns:p="http://schemas.openxmlformats.org/presentationml/2006/main" xmlns:r="http://schemas.openxmlformats.org/officeDocument/2006/relationships" xmlns:a="http://schemas.openxmlformats.org/drawingml/2006/main" val="10003"/>
                  </a:ext>
                </a:extLst>
              </a:tr>
            </a:tbl>
          </a:graphicData>
        </a:graphic>
      </p:graphicFrame>
      <p:sp>
        <p:nvSpPr>
          <p:cNvPr id="2" name="Rectangle 1"/>
          <p:cNvSpPr/>
          <p:nvPr/>
        </p:nvSpPr>
        <p:spPr>
          <a:xfrm>
            <a:off x="1112399" y="1134740"/>
            <a:ext cx="6919202" cy="584775"/>
          </a:xfrm>
          <a:prstGeom prst="rect">
            <a:avLst/>
          </a:prstGeom>
        </p:spPr>
        <p:txBody>
          <a:bodyPr wrap="square">
            <a:spAutoFit/>
          </a:bodyPr>
          <a:lstStyle/>
          <a:p>
            <a:r>
              <a:rPr lang="en-US" sz="1600" i="1" dirty="0"/>
              <a:t>Below is a series of issues facing California cities and counties, as well as the state as a whole. Indicate how important this issue is to you.</a:t>
            </a:r>
          </a:p>
        </p:txBody>
      </p:sp>
      <p:sp>
        <p:nvSpPr>
          <p:cNvPr id="7" name="Title 6"/>
          <p:cNvSpPr>
            <a:spLocks noGrp="1"/>
          </p:cNvSpPr>
          <p:nvPr>
            <p:ph type="title"/>
          </p:nvPr>
        </p:nvSpPr>
        <p:spPr/>
        <p:txBody>
          <a:bodyPr/>
          <a:lstStyle/>
          <a:p>
            <a:r>
              <a:rPr lang="en-US" dirty="0"/>
              <a:t>Only about half of California adults initially view youth prisons as an important issue.</a:t>
            </a:r>
          </a:p>
        </p:txBody>
      </p:sp>
      <p:graphicFrame>
        <p:nvGraphicFramePr>
          <p:cNvPr id="8" name="Chart 7"/>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3549389258"/>
              </p:ext>
            </p:extLst>
          </p:nvPr>
        </p:nvGraphicFramePr>
        <p:xfrm>
          <a:off x="223934" y="1719516"/>
          <a:ext cx="7902720" cy="44909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63023935"/>
      </p:ext>
    </p:extLst>
  </p:cSld>
  <p:clrMapOvr>
    <a:masterClrMapping/>
  </p:clrMapOvr>
  <p:transition advClick="0"/>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4243021833"/>
              </p:ext>
            </p:extLst>
          </p:nvPr>
        </p:nvGraphicFramePr>
        <p:xfrm>
          <a:off x="76200" y="1751231"/>
          <a:ext cx="8697800" cy="4555970"/>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 Placeholder 10"/>
          <p:cNvSpPr>
            <a:spLocks noGrp="1"/>
          </p:cNvSpPr>
          <p:nvPr>
            <p:ph type="body" sz="quarter" idx="10"/>
          </p:nvPr>
        </p:nvSpPr>
        <p:spPr/>
        <p:txBody>
          <a:bodyPr/>
          <a:lstStyle/>
          <a:p>
            <a:r>
              <a:rPr lang="en-US" dirty="0"/>
              <a:t>QB1. Open-Ended; Responses of 2% and Above Shown; Split Sample; n=521</a:t>
            </a:r>
          </a:p>
        </p:txBody>
      </p:sp>
      <p:sp>
        <p:nvSpPr>
          <p:cNvPr id="7" name="Rectangle 6"/>
          <p:cNvSpPr/>
          <p:nvPr/>
        </p:nvSpPr>
        <p:spPr>
          <a:xfrm>
            <a:off x="1617700" y="1100571"/>
            <a:ext cx="6172200" cy="646331"/>
          </a:xfrm>
          <a:prstGeom prst="rect">
            <a:avLst/>
          </a:prstGeom>
        </p:spPr>
        <p:txBody>
          <a:bodyPr wrap="square">
            <a:spAutoFit/>
          </a:bodyPr>
          <a:lstStyle/>
          <a:p>
            <a:pPr algn="ctr"/>
            <a:r>
              <a:rPr lang="en-US" sz="1800" i="1" dirty="0"/>
              <a:t>In a few words of your own, what would you say is the most serious problem facing youth in your community? </a:t>
            </a:r>
          </a:p>
        </p:txBody>
      </p:sp>
      <p:sp>
        <p:nvSpPr>
          <p:cNvPr id="10" name="Rounded Rectangular Callout 3"/>
          <p:cNvSpPr/>
          <p:nvPr/>
        </p:nvSpPr>
        <p:spPr>
          <a:xfrm>
            <a:off x="6960870" y="2388904"/>
            <a:ext cx="1992630" cy="897223"/>
          </a:xfrm>
          <a:prstGeom prst="wedgeRoundRectCallout">
            <a:avLst>
              <a:gd name="adj1" fmla="val 40765"/>
              <a:gd name="adj2" fmla="val 61482"/>
              <a:gd name="adj3" fmla="val 16667"/>
            </a:avLst>
          </a:prstGeom>
          <a:solidFill>
            <a:schemeClr val="accent4">
              <a:lumMod val="20000"/>
              <a:lumOff val="80000"/>
            </a:schemeClr>
          </a:solidFill>
          <a:ln>
            <a:solidFill>
              <a:schemeClr val="accent4"/>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lang="en-US" sz="1600" i="1" dirty="0"/>
              <a:t>Youth are smoking and drinking</a:t>
            </a:r>
          </a:p>
        </p:txBody>
      </p:sp>
      <p:sp>
        <p:nvSpPr>
          <p:cNvPr id="13" name="Rounded Rectangular Callout 6"/>
          <p:cNvSpPr/>
          <p:nvPr/>
        </p:nvSpPr>
        <p:spPr>
          <a:xfrm>
            <a:off x="6792686" y="3554512"/>
            <a:ext cx="2160814" cy="874609"/>
          </a:xfrm>
          <a:prstGeom prst="wedgeRoundRectCallout">
            <a:avLst>
              <a:gd name="adj1" fmla="val -61142"/>
              <a:gd name="adj2" fmla="val -92142"/>
              <a:gd name="adj3" fmla="val 16667"/>
            </a:avLst>
          </a:prstGeom>
          <a:solidFill>
            <a:schemeClr val="accent4">
              <a:lumMod val="20000"/>
              <a:lumOff val="80000"/>
            </a:schemeClr>
          </a:solidFill>
          <a:ln>
            <a:solidFill>
              <a:schemeClr val="accent4"/>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lang="en-US" sz="1600" i="1"/>
              <a:t>Not having good schools</a:t>
            </a:r>
            <a:endParaRPr lang="en-US" sz="1600" i="1" dirty="0"/>
          </a:p>
        </p:txBody>
      </p:sp>
      <p:sp>
        <p:nvSpPr>
          <p:cNvPr id="14" name="Rounded Rectangular Callout 7"/>
          <p:cNvSpPr/>
          <p:nvPr/>
        </p:nvSpPr>
        <p:spPr>
          <a:xfrm>
            <a:off x="6115147" y="4697506"/>
            <a:ext cx="2748603" cy="1104374"/>
          </a:xfrm>
          <a:prstGeom prst="wedgeRoundRectCallout">
            <a:avLst>
              <a:gd name="adj1" fmla="val 40765"/>
              <a:gd name="adj2" fmla="val 61482"/>
              <a:gd name="adj3" fmla="val 16667"/>
            </a:avLst>
          </a:prstGeom>
          <a:solidFill>
            <a:schemeClr val="accent4">
              <a:lumMod val="20000"/>
              <a:lumOff val="80000"/>
            </a:schemeClr>
          </a:solidFill>
          <a:ln>
            <a:solidFill>
              <a:schemeClr val="accent4"/>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lang="en-US" sz="1600" i="1" dirty="0"/>
              <a:t>Social pressures and lack of clear guidance</a:t>
            </a:r>
          </a:p>
        </p:txBody>
      </p:sp>
      <p:sp>
        <p:nvSpPr>
          <p:cNvPr id="5" name="Title 4">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A4F01EDF-DCF4-4078-9BC7-3273E5442A97}"/>
              </a:ext>
            </a:extLst>
          </p:cNvPr>
          <p:cNvSpPr>
            <a:spLocks noGrp="1"/>
          </p:cNvSpPr>
          <p:nvPr>
            <p:ph type="title"/>
          </p:nvPr>
        </p:nvSpPr>
        <p:spPr/>
        <p:txBody>
          <a:bodyPr/>
          <a:lstStyle/>
          <a:p>
            <a:r>
              <a:rPr lang="en-US" dirty="0"/>
              <a:t>Drugs, employment, and quality of education are seen as the most serious local problems for youth.</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59715601"/>
      </p:ext>
    </p:extLst>
  </p:cSld>
  <p:clrMapOvr>
    <a:masterClrMapping/>
  </p:clrMapOvr>
  <p:transition advClick="0"/>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83498110"/>
              </p:ext>
            </p:extLst>
          </p:nvPr>
        </p:nvGraphicFramePr>
        <p:xfrm>
          <a:off x="-576072" y="1751231"/>
          <a:ext cx="9280716" cy="4555970"/>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 Placeholder 10"/>
          <p:cNvSpPr>
            <a:spLocks noGrp="1"/>
          </p:cNvSpPr>
          <p:nvPr>
            <p:ph type="body" sz="quarter" idx="10"/>
          </p:nvPr>
        </p:nvSpPr>
        <p:spPr/>
        <p:txBody>
          <a:bodyPr/>
          <a:lstStyle/>
          <a:p>
            <a:r>
              <a:rPr lang="en-US" dirty="0"/>
              <a:t>QB2. Open-Ended; Responses of 2% and Above Shown; Split Sample; n=521</a:t>
            </a:r>
          </a:p>
        </p:txBody>
      </p:sp>
      <p:sp>
        <p:nvSpPr>
          <p:cNvPr id="7" name="Rectangle 6"/>
          <p:cNvSpPr/>
          <p:nvPr/>
        </p:nvSpPr>
        <p:spPr>
          <a:xfrm>
            <a:off x="885454" y="1322786"/>
            <a:ext cx="7353300" cy="584775"/>
          </a:xfrm>
          <a:prstGeom prst="rect">
            <a:avLst/>
          </a:prstGeom>
        </p:spPr>
        <p:txBody>
          <a:bodyPr wrap="square">
            <a:spAutoFit/>
          </a:bodyPr>
          <a:lstStyle/>
          <a:p>
            <a:r>
              <a:rPr lang="en-US" sz="1600" i="1" dirty="0"/>
              <a:t>In a few words of your own, what is the one positive change you would most like to see happen to benefit youth in your community? </a:t>
            </a:r>
          </a:p>
        </p:txBody>
      </p:sp>
      <p:sp>
        <p:nvSpPr>
          <p:cNvPr id="10" name="Rounded Rectangular Callout 3"/>
          <p:cNvSpPr/>
          <p:nvPr/>
        </p:nvSpPr>
        <p:spPr>
          <a:xfrm>
            <a:off x="6571044" y="2523881"/>
            <a:ext cx="2286000" cy="1505335"/>
          </a:xfrm>
          <a:prstGeom prst="wedgeRoundRectCallout">
            <a:avLst>
              <a:gd name="adj1" fmla="val -77416"/>
              <a:gd name="adj2" fmla="val 46541"/>
              <a:gd name="adj3" fmla="val 16667"/>
            </a:avLst>
          </a:prstGeom>
          <a:solidFill>
            <a:schemeClr val="accent2">
              <a:lumMod val="20000"/>
              <a:lumOff val="80000"/>
            </a:schemeClr>
          </a:solidFill>
          <a:ln>
            <a:solidFill>
              <a:schemeClr val="accent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just"/>
            <a:r>
              <a:rPr lang="en-US" sz="1600" i="1" dirty="0"/>
              <a:t>More family events for the youth to have and maybe another youth center in our area</a:t>
            </a:r>
          </a:p>
        </p:txBody>
      </p:sp>
      <p:sp>
        <p:nvSpPr>
          <p:cNvPr id="13" name="Rounded Rectangular Callout 6"/>
          <p:cNvSpPr/>
          <p:nvPr/>
        </p:nvSpPr>
        <p:spPr>
          <a:xfrm>
            <a:off x="5753100" y="4361168"/>
            <a:ext cx="2196582" cy="525593"/>
          </a:xfrm>
          <a:prstGeom prst="wedgeRoundRectCallout">
            <a:avLst>
              <a:gd name="adj1" fmla="val 40765"/>
              <a:gd name="adj2" fmla="val 61482"/>
              <a:gd name="adj3" fmla="val 16667"/>
            </a:avLst>
          </a:prstGeom>
          <a:solidFill>
            <a:schemeClr val="accent2">
              <a:lumMod val="20000"/>
              <a:lumOff val="80000"/>
            </a:schemeClr>
          </a:solidFill>
          <a:ln>
            <a:solidFill>
              <a:schemeClr val="accent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just"/>
            <a:r>
              <a:rPr lang="en-US" sz="1600" i="1" dirty="0"/>
              <a:t>Access to mental health</a:t>
            </a:r>
          </a:p>
        </p:txBody>
      </p:sp>
      <p:sp>
        <p:nvSpPr>
          <p:cNvPr id="14" name="Rounded Rectangular Callout 7"/>
          <p:cNvSpPr/>
          <p:nvPr/>
        </p:nvSpPr>
        <p:spPr>
          <a:xfrm>
            <a:off x="5913818" y="5170408"/>
            <a:ext cx="2790826" cy="853146"/>
          </a:xfrm>
          <a:prstGeom prst="wedgeRoundRectCallout">
            <a:avLst>
              <a:gd name="adj1" fmla="val 40765"/>
              <a:gd name="adj2" fmla="val 61482"/>
              <a:gd name="adj3" fmla="val 16667"/>
            </a:avLst>
          </a:prstGeom>
          <a:solidFill>
            <a:schemeClr val="accent2">
              <a:lumMod val="20000"/>
              <a:lumOff val="80000"/>
            </a:schemeClr>
          </a:solidFill>
          <a:ln>
            <a:solidFill>
              <a:schemeClr val="accent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just"/>
            <a:r>
              <a:rPr lang="en-US" sz="1600" i="1" dirty="0"/>
              <a:t>More after school programs available</a:t>
            </a:r>
          </a:p>
        </p:txBody>
      </p:sp>
      <p:sp>
        <p:nvSpPr>
          <p:cNvPr id="5" name="Title 4">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A4F01EDF-DCF4-4078-9BC7-3273E5442A97}"/>
              </a:ext>
            </a:extLst>
          </p:cNvPr>
          <p:cNvSpPr>
            <a:spLocks noGrp="1"/>
          </p:cNvSpPr>
          <p:nvPr>
            <p:ph type="title"/>
          </p:nvPr>
        </p:nvSpPr>
        <p:spPr/>
        <p:txBody>
          <a:bodyPr/>
          <a:lstStyle/>
          <a:p>
            <a:r>
              <a:rPr lang="en-US" sz="2400" dirty="0"/>
              <a:t>Improved education, access to after-school programs, and job training are the most commonly mentioned positive changes.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17696088"/>
      </p:ext>
    </p:extLst>
  </p:cSld>
  <p:clrMapOvr>
    <a:masterClrMapping/>
  </p:clrMapOvr>
  <p:transition advClick="0"/>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Placeholder 3">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499134CB-6B39-4351-873D-9D54B967B6DE}"/>
              </a:ext>
            </a:extLst>
          </p:cNvPr>
          <p:cNvSpPr>
            <a:spLocks noGrp="1"/>
          </p:cNvSpPr>
          <p:nvPr>
            <p:ph type="body" sz="quarter" idx="10"/>
          </p:nvPr>
        </p:nvSpPr>
        <p:spPr/>
        <p:txBody>
          <a:bodyPr/>
          <a:lstStyle/>
          <a:p>
            <a:r>
              <a:rPr lang="en-US" dirty="0"/>
              <a:t>Support for Reducing Arrests/Closing </a:t>
            </a:r>
            <a:br>
              <a:rPr lang="en-US" dirty="0"/>
            </a:br>
            <a:r>
              <a:rPr lang="en-US" dirty="0"/>
              <a:t>Youth Prisons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42414616"/>
      </p:ext>
    </p:extLst>
  </p:cSld>
  <p:clrMapOvr>
    <a:masterClrMapping/>
  </p:clrMapOvr>
  <p:transition advClick="0"/>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Placeholder 3">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EB2AF479-6CC6-478F-881C-0D43F3A5CCB1}"/>
              </a:ext>
            </a:extLst>
          </p:cNvPr>
          <p:cNvSpPr>
            <a:spLocks noGrp="1"/>
          </p:cNvSpPr>
          <p:nvPr>
            <p:ph type="body" sz="quarter" idx="10"/>
          </p:nvPr>
        </p:nvSpPr>
        <p:spPr>
          <a:xfrm>
            <a:off x="633600" y="6307201"/>
            <a:ext cx="8140400" cy="550800"/>
          </a:xfrm>
        </p:spPr>
        <p:txBody>
          <a:bodyPr/>
          <a:lstStyle/>
          <a:p>
            <a:r>
              <a:rPr lang="en-US" dirty="0"/>
              <a:t>QB5.</a:t>
            </a:r>
          </a:p>
        </p:txBody>
      </p:sp>
      <p:sp>
        <p:nvSpPr>
          <p:cNvPr id="3" name="Title 2">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EB7AD7B6-52A1-431A-8CF8-44DC2021F98E}"/>
              </a:ext>
            </a:extLst>
          </p:cNvPr>
          <p:cNvSpPr>
            <a:spLocks noGrp="1"/>
          </p:cNvSpPr>
          <p:nvPr>
            <p:ph type="title"/>
          </p:nvPr>
        </p:nvSpPr>
        <p:spPr/>
        <p:txBody>
          <a:bodyPr/>
          <a:lstStyle/>
          <a:p>
            <a:r>
              <a:rPr lang="en-US" sz="2500" dirty="0"/>
              <a:t>More than two-thirds of Californians support </a:t>
            </a:r>
            <a:r>
              <a:rPr lang="en-US" sz="2500" i="1" dirty="0"/>
              <a:t>reducing  </a:t>
            </a:r>
            <a:r>
              <a:rPr lang="en-US" sz="2500" dirty="0"/>
              <a:t>youth arrests and reliance on youth prisons.</a:t>
            </a:r>
            <a:r>
              <a:rPr lang="en-US" dirty="0"/>
              <a:t/>
            </a:r>
            <a:br>
              <a:rPr lang="en-US" dirty="0"/>
            </a:br>
            <a:endParaRPr lang="en-US" dirty="0"/>
          </a:p>
        </p:txBody>
      </p:sp>
      <p:graphicFrame>
        <p:nvGraphicFramePr>
          <p:cNvPr id="5" name="Chart 4">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5D040C3C-E069-4224-976D-0D406CD5CDB0}"/>
              </a:ext>
            </a:extLst>
          </p:cNvPr>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600725439"/>
              </p:ext>
            </p:extLst>
          </p:nvPr>
        </p:nvGraphicFramePr>
        <p:xfrm>
          <a:off x="4786912" y="1155033"/>
          <a:ext cx="4376895" cy="50628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19054AF0-6B6C-4E30-8F7F-4B3707029FC9}"/>
              </a:ext>
            </a:extLst>
          </p:cNvPr>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233913961"/>
              </p:ext>
            </p:extLst>
          </p:nvPr>
        </p:nvGraphicFramePr>
        <p:xfrm>
          <a:off x="63319" y="2466479"/>
          <a:ext cx="3822881" cy="4066672"/>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489382FA-F4B5-4385-9066-AC89C0FB6632}"/>
              </a:ext>
            </a:extLst>
          </p:cNvPr>
          <p:cNvSpPr txBox="1"/>
          <p:nvPr/>
        </p:nvSpPr>
        <p:spPr>
          <a:xfrm>
            <a:off x="3737157" y="2660769"/>
            <a:ext cx="1106905" cy="923330"/>
          </a:xfrm>
          <a:prstGeom prst="rect">
            <a:avLst/>
          </a:prstGeom>
          <a:noFill/>
        </p:spPr>
        <p:txBody>
          <a:bodyPr wrap="square" rtlCol="0">
            <a:spAutoFit/>
          </a:bodyPr>
          <a:lstStyle/>
          <a:p>
            <a:r>
              <a:rPr lang="en-US" sz="1800" b="1" dirty="0">
                <a:solidFill>
                  <a:schemeClr val="accent1"/>
                </a:solidFill>
              </a:rPr>
              <a:t>Total Support</a:t>
            </a:r>
            <a:br>
              <a:rPr lang="en-US" sz="1800" b="1" dirty="0">
                <a:solidFill>
                  <a:schemeClr val="accent1"/>
                </a:solidFill>
              </a:rPr>
            </a:br>
            <a:r>
              <a:rPr lang="en-US" sz="1800" b="1" dirty="0">
                <a:solidFill>
                  <a:schemeClr val="accent1"/>
                </a:solidFill>
              </a:rPr>
              <a:t>68%</a:t>
            </a:r>
          </a:p>
        </p:txBody>
      </p:sp>
      <p:sp>
        <p:nvSpPr>
          <p:cNvPr id="10" name="TextBox 9">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EF302E08-73ED-4DD7-8BB5-7C85F024809D}"/>
              </a:ext>
            </a:extLst>
          </p:cNvPr>
          <p:cNvSpPr txBox="1"/>
          <p:nvPr/>
        </p:nvSpPr>
        <p:spPr>
          <a:xfrm>
            <a:off x="3135781" y="4215167"/>
            <a:ext cx="1088451" cy="923330"/>
          </a:xfrm>
          <a:prstGeom prst="rect">
            <a:avLst/>
          </a:prstGeom>
          <a:noFill/>
        </p:spPr>
        <p:txBody>
          <a:bodyPr wrap="square" rtlCol="0">
            <a:spAutoFit/>
          </a:bodyPr>
          <a:lstStyle/>
          <a:p>
            <a:r>
              <a:rPr lang="en-US" sz="1800" b="1" dirty="0">
                <a:solidFill>
                  <a:schemeClr val="accent4"/>
                </a:solidFill>
              </a:rPr>
              <a:t>Total Oppose</a:t>
            </a:r>
          </a:p>
          <a:p>
            <a:r>
              <a:rPr lang="en-US" sz="1800" b="1" dirty="0">
                <a:solidFill>
                  <a:schemeClr val="accent4"/>
                </a:solidFill>
              </a:rPr>
              <a:t>25%</a:t>
            </a:r>
          </a:p>
        </p:txBody>
      </p:sp>
      <p:sp>
        <p:nvSpPr>
          <p:cNvPr id="13" name="Right Bracket 12">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7CBE0CF2-63F2-419B-B7E8-07B4072A3006}"/>
              </a:ext>
            </a:extLst>
          </p:cNvPr>
          <p:cNvSpPr/>
          <p:nvPr/>
        </p:nvSpPr>
        <p:spPr bwMode="auto">
          <a:xfrm>
            <a:off x="3636495" y="2631516"/>
            <a:ext cx="152400" cy="1032085"/>
          </a:xfrm>
          <a:prstGeom prst="rightBracket">
            <a:avLst/>
          </a:prstGeom>
          <a:noFill/>
          <a:ln w="19050"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820738"/>
            <a:endParaRPr lang="en-US" dirty="0">
              <a:solidFill>
                <a:prstClr val="black"/>
              </a:solidFill>
            </a:endParaRPr>
          </a:p>
        </p:txBody>
      </p:sp>
      <p:sp>
        <p:nvSpPr>
          <p:cNvPr id="14" name="Right Bracket 13">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76DD731D-CC93-4642-9F2B-8FC5ABB790E3}"/>
              </a:ext>
            </a:extLst>
          </p:cNvPr>
          <p:cNvSpPr/>
          <p:nvPr/>
        </p:nvSpPr>
        <p:spPr bwMode="auto">
          <a:xfrm>
            <a:off x="2984978" y="4174146"/>
            <a:ext cx="102676" cy="997784"/>
          </a:xfrm>
          <a:prstGeom prst="rightBracket">
            <a:avLst/>
          </a:prstGeom>
          <a:noFill/>
          <a:ln w="19050" cap="flat" cmpd="sng" algn="ctr">
            <a:solidFill>
              <a:schemeClr val="accent4"/>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820738"/>
            <a:endParaRPr lang="en-US" dirty="0">
              <a:solidFill>
                <a:prstClr val="black"/>
              </a:solidFill>
            </a:endParaRPr>
          </a:p>
        </p:txBody>
      </p:sp>
      <p:sp>
        <p:nvSpPr>
          <p:cNvPr id="15" name="Rectangle 14">
            <a:extLst>
              <a:ext uri="{FF2B5EF4-FFF2-40B4-BE49-F238E27FC236}">
                <a16:creationId xmlns="" xmlns:a16="http://schemas.microsoft.com/office/drawing/2014/main" xmlns:p="http://schemas.openxmlformats.org/presentationml/2006/main" xmlns:r="http://schemas.openxmlformats.org/officeDocument/2006/relationships" xmlns:a="http://schemas.openxmlformats.org/drawingml/2006/main" id="{D34FAFFA-57E4-469D-84D4-7B9FD117E67E}"/>
              </a:ext>
            </a:extLst>
          </p:cNvPr>
          <p:cNvSpPr/>
          <p:nvPr/>
        </p:nvSpPr>
        <p:spPr>
          <a:xfrm>
            <a:off x="0" y="1135756"/>
            <a:ext cx="5074618" cy="1323439"/>
          </a:xfrm>
          <a:prstGeom prst="rect">
            <a:avLst/>
          </a:prstGeom>
        </p:spPr>
        <p:txBody>
          <a:bodyPr wrap="square">
            <a:spAutoFit/>
          </a:bodyPr>
          <a:lstStyle/>
          <a:p>
            <a:pPr marR="0" lvl="0">
              <a:spcBef>
                <a:spcPts val="0"/>
              </a:spcBef>
              <a:spcAft>
                <a:spcPts val="0"/>
              </a:spcAft>
              <a:tabLst>
                <a:tab pos="457200" algn="l"/>
              </a:tabLst>
            </a:pPr>
            <a:r>
              <a:rPr lang="en-US" sz="1600" i="1" dirty="0">
                <a:latin typeface="+mn-lt"/>
                <a:ea typeface="Times New Roman" panose="02020603050405020304" pitchFamily="18" charset="0"/>
              </a:rPr>
              <a:t>Some people have suggested that we should aim to </a:t>
            </a:r>
            <a:r>
              <a:rPr lang="en-US" sz="1600" i="1" u="sng" dirty="0">
                <a:latin typeface="+mn-lt"/>
                <a:ea typeface="Times New Roman" panose="02020603050405020304" pitchFamily="18" charset="0"/>
              </a:rPr>
              <a:t>reduce</a:t>
            </a:r>
            <a:r>
              <a:rPr lang="en-US" sz="1600" i="1" dirty="0">
                <a:latin typeface="+mn-lt"/>
                <a:ea typeface="Times New Roman" panose="02020603050405020304" pitchFamily="18" charset="0"/>
              </a:rPr>
              <a:t> the number of youth arrests in California and rely less on youth prisons. Does this goal sound like something you would strongly support, somewhat support, somewhat oppose, or strongly oppose?</a:t>
            </a:r>
            <a:endParaRPr lang="en-US" sz="1600" i="1" dirty="0">
              <a:effectLst/>
              <a:latin typeface="+mn-lt"/>
              <a:ea typeface="Times New Roman" panose="02020603050405020304" pitchFamily="18"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46652958"/>
      </p:ext>
    </p:extLst>
  </p:cSld>
  <p:clrMapOvr>
    <a:masterClrMapping/>
  </p:clrMapOvr>
  <p:transition advClick="0"/>
</p:sld>
</file>

<file path=ppt/theme/theme1.xml><?xml version="1.0" encoding="utf-8"?>
<a:theme xmlns:a="http://schemas.openxmlformats.org/drawingml/2006/main" name="Default Design">
  <a:themeElements>
    <a:clrScheme name="Custom 406">
      <a:dk1>
        <a:srgbClr val="000000"/>
      </a:dk1>
      <a:lt1>
        <a:srgbClr val="FFFFFF"/>
      </a:lt1>
      <a:dk2>
        <a:srgbClr val="000000"/>
      </a:dk2>
      <a:lt2>
        <a:srgbClr val="3F81E2"/>
      </a:lt2>
      <a:accent1>
        <a:srgbClr val="1F2233"/>
      </a:accent1>
      <a:accent2>
        <a:srgbClr val="7981AE"/>
      </a:accent2>
      <a:accent3>
        <a:srgbClr val="BCC0D6"/>
      </a:accent3>
      <a:accent4>
        <a:srgbClr val="D86A42"/>
      </a:accent4>
      <a:accent5>
        <a:srgbClr val="E7A58D"/>
      </a:accent5>
      <a:accent6>
        <a:srgbClr val="A5A5A5"/>
      </a:accent6>
      <a:hlink>
        <a:srgbClr val="CE6E3B"/>
      </a:hlink>
      <a:folHlink>
        <a:srgbClr val="DFA381"/>
      </a:folHlink>
    </a:clrScheme>
    <a:fontScheme name="FM3 - SET-UP 1">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1E2B6D"/>
        </a:solidFill>
        <a:ln w="63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a="http://schemas.openxmlformats.org/drawingml/2006/main" xmlns="">
              <a:effectLst>
                <a:outerShdw dist="35921" dir="2700000" algn="ctr" rotWithShape="0">
                  <a:srgbClr val="868686"/>
                </a:outerShdw>
              </a:effectLst>
            </a14:hiddenEffects>
          </a:ext>
        </a:extLst>
      </a:spPr>
      <a:bodyPr vert="horz" wrap="square" lIns="91440" tIns="45720" rIns="91440" bIns="45720" numCol="1" anchor="t" anchorCtr="0" compatLnSpc="1">
        <a:prstTxWarp prst="textNoShape">
          <a:avLst/>
        </a:prstTxWarp>
      </a:bodyPr>
      <a:lstStyle>
        <a:defPPr marL="0" marR="0" indent="0" algn="ctr" defTabSz="820738"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1E2B6D"/>
        </a:solidFill>
        <a:ln w="63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a="http://schemas.openxmlformats.org/drawingml/2006/main" xmlns="">
              <a:effectLst>
                <a:outerShdw dist="35921" dir="2700000" algn="ctr" rotWithShape="0">
                  <a:srgbClr val="868686"/>
                </a:outerShdw>
              </a:effectLst>
            </a14:hiddenEffects>
          </a:ext>
        </a:extLst>
      </a:spPr>
      <a:bodyPr vert="horz" wrap="square" lIns="91440" tIns="45720" rIns="91440" bIns="45720" numCol="1" anchor="t" anchorCtr="0" compatLnSpc="1">
        <a:prstTxWarp prst="textNoShape">
          <a:avLst/>
        </a:prstTxWarp>
      </a:bodyPr>
      <a:lstStyle>
        <a:defPPr marL="0" marR="0" indent="0" algn="ctr" defTabSz="820738"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00"/>
        </a:dk2>
        <a:lt2>
          <a:srgbClr val="808080"/>
        </a:lt2>
        <a:accent1>
          <a:srgbClr val="948E73"/>
        </a:accent1>
        <a:accent2>
          <a:srgbClr val="B5AE9C"/>
        </a:accent2>
        <a:accent3>
          <a:srgbClr val="FFFFFF"/>
        </a:accent3>
        <a:accent4>
          <a:srgbClr val="000000"/>
        </a:accent4>
        <a:accent5>
          <a:srgbClr val="C8C6BC"/>
        </a:accent5>
        <a:accent6>
          <a:srgbClr val="A49D8D"/>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9">
        <a:dk1>
          <a:srgbClr val="000000"/>
        </a:dk1>
        <a:lt1>
          <a:srgbClr val="FFFFFF"/>
        </a:lt1>
        <a:dk2>
          <a:srgbClr val="000000"/>
        </a:dk2>
        <a:lt2>
          <a:srgbClr val="C4C1B2"/>
        </a:lt2>
        <a:accent1>
          <a:srgbClr val="948E73"/>
        </a:accent1>
        <a:accent2>
          <a:srgbClr val="B5AE9C"/>
        </a:accent2>
        <a:accent3>
          <a:srgbClr val="FFFFFF"/>
        </a:accent3>
        <a:accent4>
          <a:srgbClr val="000000"/>
        </a:accent4>
        <a:accent5>
          <a:srgbClr val="C8C6BC"/>
        </a:accent5>
        <a:accent6>
          <a:srgbClr val="A49D8D"/>
        </a:accent6>
        <a:hlink>
          <a:srgbClr val="CC0000"/>
        </a:hlink>
        <a:folHlink>
          <a:srgbClr val="FFD1D1"/>
        </a:folHlink>
      </a:clrScheme>
      <a:clrMap bg1="lt1" tx1="dk1" bg2="lt2" tx2="dk2" accent1="accent1" accent2="accent2" accent3="accent3" accent4="accent4" accent5="accent5" accent6="accent6" hlink="hlink" folHlink="folHlink"/>
    </a:extraClrScheme>
    <a:extraClrScheme>
      <a:clrScheme name="Default Design 10">
        <a:dk1>
          <a:srgbClr val="000000"/>
        </a:dk1>
        <a:lt1>
          <a:srgbClr val="FFFFFF"/>
        </a:lt1>
        <a:dk2>
          <a:srgbClr val="000000"/>
        </a:dk2>
        <a:lt2>
          <a:srgbClr val="9CAA63"/>
        </a:lt2>
        <a:accent1>
          <a:srgbClr val="7B8E31"/>
        </a:accent1>
        <a:accent2>
          <a:srgbClr val="B5AE9C"/>
        </a:accent2>
        <a:accent3>
          <a:srgbClr val="FFFFFF"/>
        </a:accent3>
        <a:accent4>
          <a:srgbClr val="000000"/>
        </a:accent4>
        <a:accent5>
          <a:srgbClr val="BFC6AD"/>
        </a:accent5>
        <a:accent6>
          <a:srgbClr val="A49D8D"/>
        </a:accent6>
        <a:hlink>
          <a:srgbClr val="9C2831"/>
        </a:hlink>
        <a:folHlink>
          <a:srgbClr val="FFD1D1"/>
        </a:folHlink>
      </a:clrScheme>
      <a:clrMap bg1="lt1" tx1="dk1" bg2="lt2" tx2="dk2" accent1="accent1" accent2="accent2" accent3="accent3" accent4="accent4" accent5="accent5" accent6="accent6" hlink="hlink" folHlink="folHlink"/>
    </a:extraClrScheme>
    <a:extraClrScheme>
      <a:clrScheme name="Default Design 11">
        <a:dk1>
          <a:srgbClr val="000000"/>
        </a:dk1>
        <a:lt1>
          <a:srgbClr val="FFFFFF"/>
        </a:lt1>
        <a:dk2>
          <a:srgbClr val="FFFF66"/>
        </a:dk2>
        <a:lt2>
          <a:srgbClr val="808080"/>
        </a:lt2>
        <a:accent1>
          <a:srgbClr val="1E1E7A"/>
        </a:accent1>
        <a:accent2>
          <a:srgbClr val="9292E4"/>
        </a:accent2>
        <a:accent3>
          <a:srgbClr val="FFFFFF"/>
        </a:accent3>
        <a:accent4>
          <a:srgbClr val="000000"/>
        </a:accent4>
        <a:accent5>
          <a:srgbClr val="ABABBE"/>
        </a:accent5>
        <a:accent6>
          <a:srgbClr val="8484CF"/>
        </a:accent6>
        <a:hlink>
          <a:srgbClr val="FF0000"/>
        </a:hlink>
        <a:folHlink>
          <a:srgbClr val="FFD1D1"/>
        </a:folHlink>
      </a:clrScheme>
      <a:clrMap bg1="lt1" tx1="dk1" bg2="lt2" tx2="dk2" accent1="accent1" accent2="accent2" accent3="accent3" accent4="accent4" accent5="accent5" accent6="accent6" hlink="hlink" folHlink="folHlink"/>
    </a:extraClrScheme>
    <a:extraClrScheme>
      <a:clrScheme name="Default Design 12">
        <a:dk1>
          <a:srgbClr val="000000"/>
        </a:dk1>
        <a:lt1>
          <a:srgbClr val="FFFFFF"/>
        </a:lt1>
        <a:dk2>
          <a:srgbClr val="FFFF99"/>
        </a:dk2>
        <a:lt2>
          <a:srgbClr val="808080"/>
        </a:lt2>
        <a:accent1>
          <a:srgbClr val="1E1E7A"/>
        </a:accent1>
        <a:accent2>
          <a:srgbClr val="9292E4"/>
        </a:accent2>
        <a:accent3>
          <a:srgbClr val="FFFFFF"/>
        </a:accent3>
        <a:accent4>
          <a:srgbClr val="000000"/>
        </a:accent4>
        <a:accent5>
          <a:srgbClr val="ABABBE"/>
        </a:accent5>
        <a:accent6>
          <a:srgbClr val="8484CF"/>
        </a:accent6>
        <a:hlink>
          <a:srgbClr val="FF0000"/>
        </a:hlink>
        <a:folHlink>
          <a:srgbClr val="FFD1D1"/>
        </a:folHlink>
      </a:clrScheme>
      <a:clrMap bg1="lt1" tx1="dk1" bg2="lt2" tx2="dk2" accent1="accent1" accent2="accent2" accent3="accent3" accent4="accent4" accent5="accent5" accent6="accent6" hlink="hlink" folHlink="folHlink"/>
    </a:extraClrScheme>
    <a:extraClrScheme>
      <a:clrScheme name="Default Design 13">
        <a:dk1>
          <a:srgbClr val="000000"/>
        </a:dk1>
        <a:lt1>
          <a:srgbClr val="FFFFFF"/>
        </a:lt1>
        <a:dk2>
          <a:srgbClr val="FFFF99"/>
        </a:dk2>
        <a:lt2>
          <a:srgbClr val="808080"/>
        </a:lt2>
        <a:accent1>
          <a:srgbClr val="1E1E7A"/>
        </a:accent1>
        <a:accent2>
          <a:srgbClr val="9292E4"/>
        </a:accent2>
        <a:accent3>
          <a:srgbClr val="FFFFFF"/>
        </a:accent3>
        <a:accent4>
          <a:srgbClr val="000000"/>
        </a:accent4>
        <a:accent5>
          <a:srgbClr val="ABABBE"/>
        </a:accent5>
        <a:accent6>
          <a:srgbClr val="8484CF"/>
        </a:accent6>
        <a:hlink>
          <a:srgbClr val="FF0000"/>
        </a:hlink>
        <a:folHlink>
          <a:srgbClr val="FFB5B5"/>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FFFF99"/>
        </a:dk2>
        <a:lt2>
          <a:srgbClr val="808080"/>
        </a:lt2>
        <a:accent1>
          <a:srgbClr val="1E1E7A"/>
        </a:accent1>
        <a:accent2>
          <a:srgbClr val="CCCCFF"/>
        </a:accent2>
        <a:accent3>
          <a:srgbClr val="FFFFFF"/>
        </a:accent3>
        <a:accent4>
          <a:srgbClr val="000000"/>
        </a:accent4>
        <a:accent5>
          <a:srgbClr val="ABABBE"/>
        </a:accent5>
        <a:accent6>
          <a:srgbClr val="B9B9E7"/>
        </a:accent6>
        <a:hlink>
          <a:srgbClr val="FF0000"/>
        </a:hlink>
        <a:folHlink>
          <a:srgbClr val="FFD1D1"/>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FFFF99"/>
        </a:dk2>
        <a:lt2>
          <a:srgbClr val="808080"/>
        </a:lt2>
        <a:accent1>
          <a:srgbClr val="1E1E7A"/>
        </a:accent1>
        <a:accent2>
          <a:srgbClr val="C8EAF4"/>
        </a:accent2>
        <a:accent3>
          <a:srgbClr val="FFFFFF"/>
        </a:accent3>
        <a:accent4>
          <a:srgbClr val="000000"/>
        </a:accent4>
        <a:accent5>
          <a:srgbClr val="ABABBE"/>
        </a:accent5>
        <a:accent6>
          <a:srgbClr val="B5D4DD"/>
        </a:accent6>
        <a:hlink>
          <a:srgbClr val="FF0000"/>
        </a:hlink>
        <a:folHlink>
          <a:srgbClr val="FFD1D1"/>
        </a:folHlink>
      </a:clrScheme>
      <a:clrMap bg1="lt1" tx1="dk1" bg2="lt2" tx2="dk2" accent1="accent1" accent2="accent2" accent3="accent3" accent4="accent4" accent5="accent5" accent6="accent6" hlink="hlink" folHlink="folHlink"/>
    </a:extraClrScheme>
    <a:extraClrScheme>
      <a:clrScheme name="Default Design 16">
        <a:dk1>
          <a:srgbClr val="000000"/>
        </a:dk1>
        <a:lt1>
          <a:srgbClr val="FFFFFF"/>
        </a:lt1>
        <a:dk2>
          <a:srgbClr val="FFFF99"/>
        </a:dk2>
        <a:lt2>
          <a:srgbClr val="808080"/>
        </a:lt2>
        <a:accent1>
          <a:srgbClr val="176719"/>
        </a:accent1>
        <a:accent2>
          <a:srgbClr val="AAECAC"/>
        </a:accent2>
        <a:accent3>
          <a:srgbClr val="FFFFFF"/>
        </a:accent3>
        <a:accent4>
          <a:srgbClr val="000000"/>
        </a:accent4>
        <a:accent5>
          <a:srgbClr val="ABB8AB"/>
        </a:accent5>
        <a:accent6>
          <a:srgbClr val="9AD69B"/>
        </a:accent6>
        <a:hlink>
          <a:srgbClr val="AA5C06"/>
        </a:hlink>
        <a:folHlink>
          <a:srgbClr val="FBC58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55261</TotalTime>
  <Words>1677</Words>
  <Application>Microsoft Macintosh PowerPoint</Application>
  <PresentationFormat>Letter Paper (8.5x11 in)</PresentationFormat>
  <Paragraphs>250</Paragraphs>
  <Slides>23</Slides>
  <Notes>9</Notes>
  <HiddenSlides>0</HiddenSlides>
  <MMClips>0</MMClips>
  <ScaleCrop>false</ScaleCrop>
  <HeadingPairs>
    <vt:vector size="4" baseType="variant">
      <vt:variant>
        <vt:lpstr>Design Template</vt:lpstr>
      </vt:variant>
      <vt:variant>
        <vt:i4>1</vt:i4>
      </vt:variant>
      <vt:variant>
        <vt:lpstr>Slide Titles</vt:lpstr>
      </vt:variant>
      <vt:variant>
        <vt:i4>23</vt:i4>
      </vt:variant>
    </vt:vector>
  </HeadingPairs>
  <TitlesOfParts>
    <vt:vector size="24" baseType="lpstr">
      <vt:lpstr>Default Design</vt:lpstr>
      <vt:lpstr>Slide 0</vt:lpstr>
      <vt:lpstr>Survey Methodology</vt:lpstr>
      <vt:lpstr>Slide 2</vt:lpstr>
      <vt:lpstr>Two in five know someone who was incarcerated and youth make up two-thirds of those cases.</vt:lpstr>
      <vt:lpstr>Only about half of California adults initially view youth prisons as an important issue.</vt:lpstr>
      <vt:lpstr>Drugs, employment, and quality of education are seen as the most serious local problems for youth.</vt:lpstr>
      <vt:lpstr>Improved education, access to after-school programs, and job training are the most commonly mentioned positive changes.</vt:lpstr>
      <vt:lpstr>Slide 7</vt:lpstr>
      <vt:lpstr>More than two-thirds of Californians support reducing  youth arrests and reliance on youth prisons. </vt:lpstr>
      <vt:lpstr>In addition to reducing youth arrests, 61% support eliminating youth prisons entirely</vt:lpstr>
      <vt:lpstr>The proposal to eliminate youth prisons is supported across genders, age, party and ethnicities.</vt:lpstr>
      <vt:lpstr>Residents of the Bay Area and Central Valley are especially supportive.</vt:lpstr>
      <vt:lpstr>Actual Responses Given When Respondents Were Asked Why They Support Closing Youth Prisons</vt:lpstr>
      <vt:lpstr>Additional Background Provided</vt:lpstr>
      <vt:lpstr>Once respondents learned more about the issue, support for closing youth prisons increased by seven percentage points.</vt:lpstr>
      <vt:lpstr>Slide 15</vt:lpstr>
      <vt:lpstr>Facts about abuse, recidivism, rates of teen pregnancy, and unmet mental health needs are most concerning.</vt:lpstr>
      <vt:lpstr>The unfair treatment of black and brown youth and inadequate education in youth prisons are also concerning.</vt:lpstr>
      <vt:lpstr>The treatment of youth with disabilities and similarities to the adult prison model are seen as very concerning.</vt:lpstr>
      <vt:lpstr>Slide 19</vt:lpstr>
      <vt:lpstr>Restorative justice, community reinvestment, and ensuring providers are equipped to deal with youth trauma are the most strongly supported alternatives to youth prisons.</vt:lpstr>
      <vt:lpstr>Respondents also supported an array of other policies, although less intensely.</vt:lpstr>
      <vt:lpstr>Slide 22</vt:lpstr>
    </vt:vector>
  </TitlesOfParts>
  <Company>F, M, M, &amp;A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FM3</dc:creator>
  <cp:lastModifiedBy>Erica Webster</cp:lastModifiedBy>
  <cp:revision>6862</cp:revision>
  <cp:lastPrinted>2016-12-01T23:03:31Z</cp:lastPrinted>
  <dcterms:created xsi:type="dcterms:W3CDTF">2017-08-11T20:54:11Z</dcterms:created>
  <dcterms:modified xsi:type="dcterms:W3CDTF">2017-08-11T20:54:48Z</dcterms:modified>
</cp:coreProperties>
</file>